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heme/themeOverride22.xml" ContentType="application/vnd.openxmlformats-officedocument.themeOverride+xml"/>
  <Override PartName="/ppt/theme/themeOverride23.xml" ContentType="application/vnd.openxmlformats-officedocument.themeOverride+xml"/>
  <Override PartName="/ppt/theme/themeOverride24.xml" ContentType="application/vnd.openxmlformats-officedocument.themeOverride+xml"/>
  <Override PartName="/ppt/theme/themeOverride25.xml" ContentType="application/vnd.openxmlformats-officedocument.themeOverride+xml"/>
  <Override PartName="/ppt/theme/themeOverride26.xml" ContentType="application/vnd.openxmlformats-officedocument.themeOverride+xml"/>
  <Override PartName="/ppt/theme/themeOverride27.xml" ContentType="application/vnd.openxmlformats-officedocument.themeOverride+xml"/>
  <Override PartName="/ppt/theme/themeOverride28.xml" ContentType="application/vnd.openxmlformats-officedocument.themeOverride+xml"/>
  <Override PartName="/ppt/theme/themeOverride29.xml" ContentType="application/vnd.openxmlformats-officedocument.themeOverride+xml"/>
  <Override PartName="/ppt/notesSlides/notesSlide2.xml" ContentType="application/vnd.openxmlformats-officedocument.presentationml.notesSlide+xml"/>
  <Override PartName="/ppt/theme/themeOverride30.xml" ContentType="application/vnd.openxmlformats-officedocument.themeOverride+xml"/>
  <Override PartName="/ppt/notesSlides/notesSlide3.xml" ContentType="application/vnd.openxmlformats-officedocument.presentationml.notesSlide+xml"/>
  <Override PartName="/ppt/theme/themeOverride31.xml" ContentType="application/vnd.openxmlformats-officedocument.themeOverride+xml"/>
  <Override PartName="/ppt/notesSlides/notesSlide4.xml" ContentType="application/vnd.openxmlformats-officedocument.presentationml.notesSlide+xml"/>
  <Override PartName="/ppt/theme/themeOverride32.xml" ContentType="application/vnd.openxmlformats-officedocument.themeOverride+xml"/>
  <Override PartName="/ppt/notesSlides/notesSlide5.xml" ContentType="application/vnd.openxmlformats-officedocument.presentationml.notesSlide+xml"/>
  <Override PartName="/ppt/theme/themeOverride33.xml" ContentType="application/vnd.openxmlformats-officedocument.themeOverr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5"/>
  </p:notesMasterIdLst>
  <p:sldIdLst>
    <p:sldId id="1964" r:id="rId2"/>
    <p:sldId id="1548" r:id="rId3"/>
    <p:sldId id="1966" r:id="rId4"/>
    <p:sldId id="1967" r:id="rId5"/>
    <p:sldId id="1968" r:id="rId6"/>
    <p:sldId id="1969" r:id="rId7"/>
    <p:sldId id="1970" r:id="rId8"/>
    <p:sldId id="1971" r:id="rId9"/>
    <p:sldId id="1972" r:id="rId10"/>
    <p:sldId id="1973" r:id="rId11"/>
    <p:sldId id="1974" r:id="rId12"/>
    <p:sldId id="1975" r:id="rId13"/>
    <p:sldId id="1976" r:id="rId14"/>
    <p:sldId id="1977" r:id="rId15"/>
    <p:sldId id="1978" r:id="rId16"/>
    <p:sldId id="1983" r:id="rId17"/>
    <p:sldId id="1979" r:id="rId18"/>
    <p:sldId id="1980" r:id="rId19"/>
    <p:sldId id="1984" r:id="rId20"/>
    <p:sldId id="1985" r:id="rId21"/>
    <p:sldId id="1989" r:id="rId22"/>
    <p:sldId id="1986" r:id="rId23"/>
    <p:sldId id="1987" r:id="rId24"/>
    <p:sldId id="1981" r:id="rId25"/>
    <p:sldId id="1982" r:id="rId26"/>
    <p:sldId id="1618" r:id="rId27"/>
    <p:sldId id="1798" r:id="rId28"/>
    <p:sldId id="1990" r:id="rId29"/>
    <p:sldId id="1670" r:id="rId30"/>
    <p:sldId id="1671" r:id="rId31"/>
    <p:sldId id="1672" r:id="rId32"/>
    <p:sldId id="292" r:id="rId33"/>
    <p:sldId id="293"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6247" autoAdjust="0"/>
  </p:normalViewPr>
  <p:slideViewPr>
    <p:cSldViewPr snapToGrid="0">
      <p:cViewPr varScale="1">
        <p:scale>
          <a:sx n="107" d="100"/>
          <a:sy n="107" d="100"/>
        </p:scale>
        <p:origin x="67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868586-BF78-4961-A99A-58F372E7C3D8}" type="datetimeFigureOut">
              <a:rPr lang="en-US" smtClean="0"/>
              <a:t>10/11/2026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7F2BA8-CD31-405C-B225-9EC16D5E940A}" type="slidenum">
              <a:rPr lang="en-US" smtClean="0"/>
              <a:t>‹#›</a:t>
            </a:fld>
            <a:endParaRPr lang="en-US"/>
          </a:p>
        </p:txBody>
      </p:sp>
    </p:spTree>
    <p:extLst>
      <p:ext uri="{BB962C8B-B14F-4D97-AF65-F5344CB8AC3E}">
        <p14:creationId xmlns:p14="http://schemas.microsoft.com/office/powerpoint/2010/main" val="2494663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Eddie Williams	~ October 11, 2026 (Eloy AM)</a:t>
            </a:r>
          </a:p>
          <a:p>
            <a:r>
              <a:rPr lang="en-US" dirty="0"/>
              <a:t>	~ AZ Lectureship</a:t>
            </a:r>
          </a:p>
        </p:txBody>
      </p:sp>
      <p:sp>
        <p:nvSpPr>
          <p:cNvPr id="4" name="Slide Number Placeholder 3"/>
          <p:cNvSpPr>
            <a:spLocks noGrp="1"/>
          </p:cNvSpPr>
          <p:nvPr>
            <p:ph type="sldNum" sz="quarter" idx="5"/>
          </p:nvPr>
        </p:nvSpPr>
        <p:spPr/>
        <p:txBody>
          <a:bodyPr/>
          <a:lstStyle/>
          <a:p>
            <a:fld id="{2E7F2BA8-CD31-405C-B225-9EC16D5E940A}" type="slidenum">
              <a:rPr lang="en-US" smtClean="0"/>
              <a:t>1</a:t>
            </a:fld>
            <a:endParaRPr lang="en-US"/>
          </a:p>
        </p:txBody>
      </p:sp>
    </p:spTree>
    <p:extLst>
      <p:ext uri="{BB962C8B-B14F-4D97-AF65-F5344CB8AC3E}">
        <p14:creationId xmlns:p14="http://schemas.microsoft.com/office/powerpoint/2010/main" val="11034107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A9EE78-BC61-48A3-B71F-BF56EB2414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247561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A9EE78-BC61-48A3-B71F-BF56EB2414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806743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A9EE78-BC61-48A3-B71F-BF56EB2414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445756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A9EE78-BC61-48A3-B71F-BF56EB2414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118182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A9EE78-BC61-48A3-B71F-BF56EB2414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753344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682DC477-071F-488F-B7EC-931AD21B5812}" type="datetimeFigureOut">
              <a:rPr lang="en-US" smtClean="0"/>
              <a:t>10/11/2026</a:t>
            </a:fld>
            <a:endParaRPr lang="en-US"/>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D0C95E75-EB2B-44DE-938C-C54E58CFF33E}" type="slidenum">
              <a:rPr lang="en-US" smtClean="0"/>
              <a:t>‹#›</a:t>
            </a:fld>
            <a:endParaRPr lang="en-US"/>
          </a:p>
        </p:txBody>
      </p:sp>
    </p:spTree>
    <p:extLst>
      <p:ext uri="{BB962C8B-B14F-4D97-AF65-F5344CB8AC3E}">
        <p14:creationId xmlns:p14="http://schemas.microsoft.com/office/powerpoint/2010/main" val="2628566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2DC477-071F-488F-B7EC-931AD21B5812}"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2098626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82DC477-071F-488F-B7EC-931AD21B5812}"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31922375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82DC477-071F-488F-B7EC-931AD21B5812}"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31144697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82DC477-071F-488F-B7EC-931AD21B5812}" type="datetimeFigureOut">
              <a:rPr lang="en-US" smtClean="0"/>
              <a:t>10/11/2026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23978600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82DC477-071F-488F-B7EC-931AD21B5812}" type="datetimeFigureOut">
              <a:rPr lang="en-US" smtClean="0"/>
              <a:t>10/11/2026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4281950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2DC477-071F-488F-B7EC-931AD21B5812}" type="datetimeFigureOut">
              <a:rPr lang="en-US" smtClean="0"/>
              <a:t>10/11/2026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190655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682DC477-071F-488F-B7EC-931AD21B5812}"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D0C95E75-EB2B-44DE-938C-C54E58CFF33E}" type="slidenum">
              <a:rPr lang="en-US" smtClean="0"/>
              <a:t>‹#›</a:t>
            </a:fld>
            <a:endParaRPr lang="en-US"/>
          </a:p>
        </p:txBody>
      </p:sp>
    </p:spTree>
    <p:extLst>
      <p:ext uri="{BB962C8B-B14F-4D97-AF65-F5344CB8AC3E}">
        <p14:creationId xmlns:p14="http://schemas.microsoft.com/office/powerpoint/2010/main" val="38722228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40000"/>
              <a:lumOff val="6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682DC477-071F-488F-B7EC-931AD21B5812}" type="datetimeFigureOut">
              <a:rPr lang="en-US" smtClean="0"/>
              <a:t>10/11/2026</a:t>
            </a:fld>
            <a:endParaRPr lang="en-US"/>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D0C95E75-EB2B-44DE-938C-C54E58CFF33E}" type="slidenum">
              <a:rPr lang="en-US" smtClean="0"/>
              <a:t>‹#›</a:t>
            </a:fld>
            <a:endParaRPr lang="en-US"/>
          </a:p>
        </p:txBody>
      </p:sp>
    </p:spTree>
    <p:extLst>
      <p:ext uri="{BB962C8B-B14F-4D97-AF65-F5344CB8AC3E}">
        <p14:creationId xmlns:p14="http://schemas.microsoft.com/office/powerpoint/2010/main" val="1165524186"/>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2DC477-071F-488F-B7EC-931AD21B5812}"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39041388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2DC477-071F-488F-B7EC-931AD21B5812}"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42149290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82DC477-071F-488F-B7EC-931AD21B5812}"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C95E75-EB2B-44DE-938C-C54E58CFF33E}" type="slidenum">
              <a:rPr lang="en-US" smtClean="0"/>
              <a:t>‹#›</a:t>
            </a:fld>
            <a:endParaRPr lang="en-US"/>
          </a:p>
        </p:txBody>
      </p:sp>
      <p:sp>
        <p:nvSpPr>
          <p:cNvPr id="8" name="Title 7"/>
          <p:cNvSpPr>
            <a:spLocks noGrp="1"/>
          </p:cNvSpPr>
          <p:nvPr>
            <p:ph type="title"/>
          </p:nvPr>
        </p:nvSpPr>
        <p:spPr/>
        <p:txBody>
          <a:bodyPr/>
          <a:lstStyle/>
          <a:p>
            <a:r>
              <a:rPr lang="en-US"/>
              <a:t>Click to edit Master title style</a:t>
            </a:r>
          </a:p>
        </p:txBody>
      </p:sp>
      <p:sp>
        <p:nvSpPr>
          <p:cNvPr id="10" name="Content Placeholder 9"/>
          <p:cNvSpPr>
            <a:spLocks noGrp="1"/>
          </p:cNvSpPr>
          <p:nvPr>
            <p:ph sz="quarter" idx="13"/>
          </p:nvPr>
        </p:nvSpPr>
        <p:spPr>
          <a:xfrm>
            <a:off x="1524000" y="731520"/>
            <a:ext cx="853440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06723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682DC477-071F-488F-B7EC-931AD21B5812}" type="datetimeFigureOut">
              <a:rPr lang="en-US" smtClean="0"/>
              <a:t>10/11/2026</a:t>
            </a:fld>
            <a:endParaRPr lang="en-US"/>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D0C95E75-EB2B-44DE-938C-C54E58CFF33E}" type="slidenum">
              <a:rPr lang="en-US" smtClean="0"/>
              <a:t>‹#›</a:t>
            </a:fld>
            <a:endParaRPr lang="en-US"/>
          </a:p>
        </p:txBody>
      </p:sp>
    </p:spTree>
    <p:extLst>
      <p:ext uri="{BB962C8B-B14F-4D97-AF65-F5344CB8AC3E}">
        <p14:creationId xmlns:p14="http://schemas.microsoft.com/office/powerpoint/2010/main" val="2945828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hemeOverride" Target="../theme/themeOverride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3.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4.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5.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6.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7.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8.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9.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0.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1.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3.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4.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5.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6.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7.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8.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9.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20.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21.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2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23.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24.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25.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26.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27.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28.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hemeOverride" Target="../theme/themeOverride29.xml"/><Relationship Id="rId4" Type="http://schemas.openxmlformats.org/officeDocument/2006/relationships/image" Target="../media/image2.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hemeOverride" Target="../theme/themeOverride30.xml"/><Relationship Id="rId4" Type="http://schemas.openxmlformats.org/officeDocument/2006/relationships/image" Target="../media/image2.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themeOverride" Target="../theme/themeOverride31.xml"/><Relationship Id="rId4" Type="http://schemas.openxmlformats.org/officeDocument/2006/relationships/image" Target="../media/image2.jpe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themeOverride" Target="../theme/themeOverride32.xml"/><Relationship Id="rId6" Type="http://schemas.openxmlformats.org/officeDocument/2006/relationships/image" Target="../media/image2.jpeg"/><Relationship Id="rId5" Type="http://schemas.openxmlformats.org/officeDocument/2006/relationships/hyperlink" Target="http://studylight.org/desk/?query=mt+10:33&amp;t=kjv&amp;sr=1&amp;l=en" TargetMode="External"/><Relationship Id="rId4" Type="http://schemas.openxmlformats.org/officeDocument/2006/relationships/hyperlink" Target="http://studylight.org/desk/?query=mt+10:32&amp;t=kjv&amp;sr=1&amp;l=en" TargetMode="Externa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themeOverride" Target="../theme/themeOverride33.xml"/><Relationship Id="rId5" Type="http://schemas.openxmlformats.org/officeDocument/2006/relationships/image" Target="../media/image3.wmf"/><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6BBCBA-600F-8B81-1264-FF36E0E5C306}"/>
              </a:ext>
            </a:extLst>
          </p:cNvPr>
          <p:cNvPicPr>
            <a:picLocks noChangeAspect="1"/>
          </p:cNvPicPr>
          <p:nvPr/>
        </p:nvPicPr>
        <p:blipFill>
          <a:blip r:embed="rId4"/>
          <a:stretch>
            <a:fillRect/>
          </a:stretch>
        </p:blipFill>
        <p:spPr>
          <a:xfrm>
            <a:off x="-196900" y="0"/>
            <a:ext cx="12388899" cy="6858000"/>
          </a:xfrm>
          <a:prstGeom prst="rect">
            <a:avLst/>
          </a:prstGeom>
        </p:spPr>
      </p:pic>
      <p:sp>
        <p:nvSpPr>
          <p:cNvPr id="11" name="Title 10">
            <a:extLst>
              <a:ext uri="{FF2B5EF4-FFF2-40B4-BE49-F238E27FC236}">
                <a16:creationId xmlns:a16="http://schemas.microsoft.com/office/drawing/2014/main" id="{C25BC3AD-4875-EC35-0F6E-49D6F0FB7212}"/>
              </a:ext>
            </a:extLst>
          </p:cNvPr>
          <p:cNvSpPr>
            <a:spLocks noGrp="1"/>
          </p:cNvSpPr>
          <p:nvPr>
            <p:ph type="title"/>
          </p:nvPr>
        </p:nvSpPr>
        <p:spPr>
          <a:xfrm>
            <a:off x="-196900" y="304800"/>
            <a:ext cx="9674275" cy="3952875"/>
          </a:xfrm>
        </p:spPr>
        <p:txBody>
          <a:bodyPr>
            <a:normAutofit fontScale="90000"/>
          </a:bodyPr>
          <a:lstStyle/>
          <a:p>
            <a:r>
              <a:rPr lang="en-US" sz="9600" b="1" i="1" spc="-100" dirty="0">
                <a:ln w="3200">
                  <a:solidFill>
                    <a:srgbClr val="534949">
                      <a:shade val="75000"/>
                      <a:alpha val="25000"/>
                    </a:srgbClr>
                  </a:solidFill>
                  <a:prstDash val="solid"/>
                  <a:round/>
                </a:ln>
                <a:solidFill>
                  <a:srgbClr val="FFC000"/>
                </a:solidFill>
                <a:effectLst>
                  <a:innerShdw blurRad="50800" dist="25400" dir="13500000">
                    <a:srgbClr val="000000">
                      <a:alpha val="70000"/>
                    </a:srgbClr>
                  </a:innerShdw>
                </a:effectLst>
                <a:latin typeface="Franklin Gothic Medium" pitchFamily="34" charset="0"/>
              </a:rPr>
              <a:t>Realigning Congregational Priorities Around God’s Mission </a:t>
            </a:r>
            <a:endParaRPr lang="en-US" dirty="0"/>
          </a:p>
        </p:txBody>
      </p:sp>
      <p:sp>
        <p:nvSpPr>
          <p:cNvPr id="21" name="Content Placeholder 20">
            <a:extLst>
              <a:ext uri="{FF2B5EF4-FFF2-40B4-BE49-F238E27FC236}">
                <a16:creationId xmlns:a16="http://schemas.microsoft.com/office/drawing/2014/main" id="{2078C225-96A8-74F0-63E3-5C819E2C701B}"/>
              </a:ext>
            </a:extLst>
          </p:cNvPr>
          <p:cNvSpPr>
            <a:spLocks noGrp="1"/>
          </p:cNvSpPr>
          <p:nvPr>
            <p:ph sz="quarter" idx="13"/>
          </p:nvPr>
        </p:nvSpPr>
        <p:spPr>
          <a:xfrm>
            <a:off x="6657975" y="5948679"/>
            <a:ext cx="5353050" cy="1004571"/>
          </a:xfrm>
        </p:spPr>
        <p:txBody>
          <a:bodyPr/>
          <a:lstStyle/>
          <a:p>
            <a:r>
              <a:rPr lang="en-US" sz="6000" b="1" i="1" spc="100" dirty="0">
                <a:solidFill>
                  <a:prstClr val="white"/>
                </a:solidFill>
                <a:latin typeface="Constantia"/>
              </a:rPr>
              <a:t>Haggai 1:2-9 </a:t>
            </a:r>
          </a:p>
        </p:txBody>
      </p:sp>
    </p:spTree>
    <p:extLst>
      <p:ext uri="{BB962C8B-B14F-4D97-AF65-F5344CB8AC3E}">
        <p14:creationId xmlns:p14="http://schemas.microsoft.com/office/powerpoint/2010/main" val="1959966466"/>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810"/>
            <a:ext cx="12192000" cy="12153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Haggai 1:2-9 (NASB)</a:t>
            </a:r>
          </a:p>
        </p:txBody>
      </p:sp>
      <p:sp>
        <p:nvSpPr>
          <p:cNvPr id="3" name="Content Placeholder 2"/>
          <p:cNvSpPr>
            <a:spLocks noGrp="1"/>
          </p:cNvSpPr>
          <p:nvPr>
            <p:ph sz="quarter" idx="13"/>
          </p:nvPr>
        </p:nvSpPr>
        <p:spPr>
          <a:xfrm>
            <a:off x="0" y="1066800"/>
            <a:ext cx="12192000" cy="5791200"/>
          </a:xfrm>
        </p:spPr>
        <p:txBody>
          <a:bodyPr>
            <a:noAutofit/>
          </a:bodyPr>
          <a:lstStyle/>
          <a:p>
            <a:r>
              <a:rPr lang="en-US" sz="5400" b="1" baseline="30000" dirty="0">
                <a:latin typeface="Trebuchet MS" panose="020B0603020202020204" pitchFamily="34" charset="0"/>
              </a:rPr>
              <a:t>2</a:t>
            </a:r>
            <a:r>
              <a:rPr lang="en-US" sz="5400" dirty="0">
                <a:latin typeface="Trebuchet MS" panose="020B0603020202020204" pitchFamily="34" charset="0"/>
              </a:rPr>
              <a:t> Thus says the LORD of hosts, </a:t>
            </a:r>
            <a:r>
              <a:rPr kumimoji="0" lang="en-US" sz="5400" b="0" i="0"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a:t>
            </a:r>
            <a:r>
              <a:rPr lang="en-US" sz="5400" dirty="0">
                <a:latin typeface="Trebuchet MS" panose="020B0603020202020204" pitchFamily="34" charset="0"/>
              </a:rPr>
              <a:t>This people says, </a:t>
            </a:r>
            <a:r>
              <a:rPr kumimoji="0" lang="en-US" sz="5400" b="0" i="0"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a:t>
            </a:r>
            <a:r>
              <a:rPr lang="en-US" sz="5400" dirty="0">
                <a:latin typeface="Trebuchet MS" panose="020B0603020202020204" pitchFamily="34" charset="0"/>
              </a:rPr>
              <a:t>The time has not come, </a:t>
            </a:r>
            <a:r>
              <a:rPr lang="en-US" sz="5400" i="1" dirty="0">
                <a:latin typeface="Trebuchet MS" panose="020B0603020202020204" pitchFamily="34" charset="0"/>
              </a:rPr>
              <a:t>even</a:t>
            </a:r>
            <a:r>
              <a:rPr lang="en-US" sz="5400" dirty="0">
                <a:latin typeface="Trebuchet MS" panose="020B0603020202020204" pitchFamily="34" charset="0"/>
              </a:rPr>
              <a:t> the time for the house of the LORD to be rebuilt.'" </a:t>
            </a:r>
            <a:r>
              <a:rPr lang="en-US" sz="5400" b="1" baseline="30000" dirty="0">
                <a:latin typeface="Trebuchet MS" panose="020B0603020202020204" pitchFamily="34" charset="0"/>
              </a:rPr>
              <a:t>3</a:t>
            </a:r>
            <a:r>
              <a:rPr lang="en-US" sz="5400" dirty="0">
                <a:latin typeface="Trebuchet MS" panose="020B0603020202020204" pitchFamily="34" charset="0"/>
              </a:rPr>
              <a:t> Then the word of the LORD came by Haggai the prophet, saying, </a:t>
            </a:r>
            <a:r>
              <a:rPr lang="en-US" sz="5400" b="1" baseline="30000" dirty="0">
                <a:latin typeface="Trebuchet MS" panose="020B0603020202020204" pitchFamily="34" charset="0"/>
              </a:rPr>
              <a:t>4</a:t>
            </a:r>
            <a:r>
              <a:rPr lang="en-US" sz="5400" dirty="0">
                <a:latin typeface="Trebuchet MS" panose="020B0603020202020204" pitchFamily="34" charset="0"/>
              </a:rPr>
              <a:t> "Is it time for you yourselves to dwell in your paneled houses while this house </a:t>
            </a:r>
            <a:r>
              <a:rPr lang="en-US" sz="5400" i="1" dirty="0">
                <a:latin typeface="Trebuchet MS" panose="020B0603020202020204" pitchFamily="34" charset="0"/>
              </a:rPr>
              <a:t>lies</a:t>
            </a:r>
            <a:r>
              <a:rPr lang="en-US" sz="5400" dirty="0">
                <a:latin typeface="Trebuchet MS" panose="020B0603020202020204" pitchFamily="34" charset="0"/>
              </a:rPr>
              <a:t> desolate?"</a:t>
            </a:r>
          </a:p>
        </p:txBody>
      </p:sp>
    </p:spTree>
    <p:extLst>
      <p:ext uri="{BB962C8B-B14F-4D97-AF65-F5344CB8AC3E}">
        <p14:creationId xmlns:p14="http://schemas.microsoft.com/office/powerpoint/2010/main" val="42961008"/>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7C0174E0-5F6F-060C-CE72-4D4CD719EA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845F37-B362-6655-7392-31B884A452E8}"/>
              </a:ext>
            </a:extLst>
          </p:cNvPr>
          <p:cNvSpPr>
            <a:spLocks noGrp="1"/>
          </p:cNvSpPr>
          <p:nvPr>
            <p:ph type="title"/>
          </p:nvPr>
        </p:nvSpPr>
        <p:spPr>
          <a:xfrm>
            <a:off x="0" y="3810"/>
            <a:ext cx="12192000" cy="12153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Haggai 1:2-9 (NASB)</a:t>
            </a:r>
          </a:p>
        </p:txBody>
      </p:sp>
      <p:sp>
        <p:nvSpPr>
          <p:cNvPr id="3" name="Content Placeholder 2">
            <a:extLst>
              <a:ext uri="{FF2B5EF4-FFF2-40B4-BE49-F238E27FC236}">
                <a16:creationId xmlns:a16="http://schemas.microsoft.com/office/drawing/2014/main" id="{4B1FACFB-EB11-94BE-F2C4-418233270092}"/>
              </a:ext>
            </a:extLst>
          </p:cNvPr>
          <p:cNvSpPr>
            <a:spLocks noGrp="1"/>
          </p:cNvSpPr>
          <p:nvPr>
            <p:ph sz="quarter" idx="13"/>
          </p:nvPr>
        </p:nvSpPr>
        <p:spPr>
          <a:xfrm>
            <a:off x="0" y="1066800"/>
            <a:ext cx="12192000" cy="5791200"/>
          </a:xfrm>
        </p:spPr>
        <p:txBody>
          <a:bodyPr>
            <a:noAutofit/>
          </a:bodyPr>
          <a:lstStyle/>
          <a:p>
            <a:pPr marL="91440" marR="0" lvl="0" indent="-91440" algn="l" defTabSz="914400" rtl="0" eaLnBrk="1" fontAlgn="auto" latinLnBrk="0" hangingPunct="1">
              <a:lnSpc>
                <a:spcPct val="85000"/>
              </a:lnSpc>
              <a:spcBef>
                <a:spcPts val="1300"/>
              </a:spcBef>
              <a:spcAft>
                <a:spcPts val="0"/>
              </a:spcAft>
              <a:buClrTx/>
              <a:buSzTx/>
              <a:buFont typeface="Arial" pitchFamily="34" charset="0"/>
              <a:buChar char=" "/>
              <a:tabLst/>
              <a:defRPr/>
            </a:pPr>
            <a:r>
              <a:rPr kumimoji="0" lang="en-US" sz="5400" b="1" i="0" u="none" strike="noStrike" kern="1200" cap="none" spc="0" normalizeH="0" baseline="30000" noProof="0" dirty="0">
                <a:ln>
                  <a:noFill/>
                </a:ln>
                <a:solidFill>
                  <a:prstClr val="black">
                    <a:lumMod val="85000"/>
                    <a:lumOff val="15000"/>
                  </a:prstClr>
                </a:solidFill>
                <a:effectLst/>
                <a:uLnTx/>
                <a:uFillTx/>
                <a:latin typeface="Trebuchet MS" panose="020B0603020202020204" pitchFamily="34" charset="0"/>
                <a:ea typeface="+mn-ea"/>
                <a:cs typeface="+mn-cs"/>
              </a:rPr>
              <a:t>5</a:t>
            </a:r>
            <a:r>
              <a:rPr kumimoji="0" lang="en-US" sz="5400" b="0" i="0"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 Now therefore, thus says the LORD of hosts, "Consider your ways! </a:t>
            </a:r>
            <a:r>
              <a:rPr kumimoji="0" lang="en-US" sz="5400" b="1" i="0" u="none" strike="noStrike" kern="1200" cap="none" spc="0" normalizeH="0" baseline="30000" noProof="0" dirty="0">
                <a:ln>
                  <a:noFill/>
                </a:ln>
                <a:solidFill>
                  <a:prstClr val="black">
                    <a:lumMod val="85000"/>
                    <a:lumOff val="15000"/>
                  </a:prstClr>
                </a:solidFill>
                <a:effectLst/>
                <a:uLnTx/>
                <a:uFillTx/>
                <a:latin typeface="Trebuchet MS" panose="020B0603020202020204" pitchFamily="34" charset="0"/>
                <a:ea typeface="+mn-ea"/>
                <a:cs typeface="+mn-cs"/>
              </a:rPr>
              <a:t>6</a:t>
            </a:r>
            <a:r>
              <a:rPr kumimoji="0" lang="en-US" sz="5400" b="0" i="0"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 You have sown much, but harvest little; </a:t>
            </a:r>
            <a:r>
              <a:rPr kumimoji="0" lang="en-US" sz="5400" b="0" i="1"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you</a:t>
            </a:r>
            <a:r>
              <a:rPr kumimoji="0" lang="en-US" sz="5400" b="0" i="0"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 eat, but </a:t>
            </a:r>
            <a:r>
              <a:rPr kumimoji="0" lang="en-US" sz="5400" b="0" i="1"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there is</a:t>
            </a:r>
            <a:r>
              <a:rPr kumimoji="0" lang="en-US" sz="5400" b="0" i="0"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 not </a:t>
            </a:r>
            <a:r>
              <a:rPr kumimoji="0" lang="en-US" sz="5400" b="0" i="1"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enough</a:t>
            </a:r>
            <a:r>
              <a:rPr kumimoji="0" lang="en-US" sz="5400" b="0" i="0"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 to be satisfied; </a:t>
            </a:r>
            <a:r>
              <a:rPr kumimoji="0" lang="en-US" sz="5400" b="0" i="1"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you</a:t>
            </a:r>
            <a:r>
              <a:rPr kumimoji="0" lang="en-US" sz="5400" b="0" i="0"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 drink, but </a:t>
            </a:r>
            <a:r>
              <a:rPr kumimoji="0" lang="en-US" sz="5400" b="0" i="1"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there is</a:t>
            </a:r>
            <a:r>
              <a:rPr kumimoji="0" lang="en-US" sz="5400" b="0" i="0"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 not </a:t>
            </a:r>
            <a:r>
              <a:rPr kumimoji="0" lang="en-US" sz="5400" b="0" i="1"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enough</a:t>
            </a:r>
            <a:r>
              <a:rPr kumimoji="0" lang="en-US" sz="5400" b="0" i="0"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 to become drunk; </a:t>
            </a:r>
            <a:r>
              <a:rPr kumimoji="0" lang="en-US" sz="5400" b="0" i="1"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you</a:t>
            </a:r>
            <a:r>
              <a:rPr kumimoji="0" lang="en-US" sz="5400" b="0" i="0"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 put on clothing, but no one is warm </a:t>
            </a:r>
            <a:r>
              <a:rPr kumimoji="0" lang="en-US" sz="5400" b="0" i="1"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enough;</a:t>
            </a:r>
            <a:r>
              <a:rPr kumimoji="0" lang="en-US" sz="5400" b="0" i="0"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 </a:t>
            </a:r>
            <a:endParaRPr lang="en-US" sz="5400" dirty="0"/>
          </a:p>
        </p:txBody>
      </p:sp>
    </p:spTree>
    <p:extLst>
      <p:ext uri="{BB962C8B-B14F-4D97-AF65-F5344CB8AC3E}">
        <p14:creationId xmlns:p14="http://schemas.microsoft.com/office/powerpoint/2010/main" val="2456612959"/>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99E020AC-905C-EDBF-EE42-527A8C44F2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E1DD7E-C7D0-118D-BA3E-EF4779B89DED}"/>
              </a:ext>
            </a:extLst>
          </p:cNvPr>
          <p:cNvSpPr>
            <a:spLocks noGrp="1"/>
          </p:cNvSpPr>
          <p:nvPr>
            <p:ph type="title"/>
          </p:nvPr>
        </p:nvSpPr>
        <p:spPr>
          <a:xfrm>
            <a:off x="0" y="3810"/>
            <a:ext cx="12192000" cy="12153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Haggai 1:2-9 (NASB)</a:t>
            </a:r>
          </a:p>
        </p:txBody>
      </p:sp>
      <p:sp>
        <p:nvSpPr>
          <p:cNvPr id="3" name="Content Placeholder 2">
            <a:extLst>
              <a:ext uri="{FF2B5EF4-FFF2-40B4-BE49-F238E27FC236}">
                <a16:creationId xmlns:a16="http://schemas.microsoft.com/office/drawing/2014/main" id="{3C726184-EFD9-2CEE-D779-13DBCF486ACC}"/>
              </a:ext>
            </a:extLst>
          </p:cNvPr>
          <p:cNvSpPr>
            <a:spLocks noGrp="1"/>
          </p:cNvSpPr>
          <p:nvPr>
            <p:ph sz="quarter" idx="13"/>
          </p:nvPr>
        </p:nvSpPr>
        <p:spPr>
          <a:xfrm>
            <a:off x="0" y="1066800"/>
            <a:ext cx="12192000" cy="5791200"/>
          </a:xfrm>
        </p:spPr>
        <p:txBody>
          <a:bodyPr>
            <a:noAutofit/>
          </a:bodyPr>
          <a:lstStyle/>
          <a:p>
            <a:pPr marL="0" marR="0" lvl="0" indent="0" algn="l" defTabSz="914400" rtl="0" eaLnBrk="1" fontAlgn="auto" latinLnBrk="0" hangingPunct="1">
              <a:lnSpc>
                <a:spcPct val="85000"/>
              </a:lnSpc>
              <a:spcBef>
                <a:spcPts val="1300"/>
              </a:spcBef>
              <a:spcAft>
                <a:spcPts val="0"/>
              </a:spcAft>
              <a:buClrTx/>
              <a:buSzTx/>
              <a:buNone/>
              <a:tabLst/>
              <a:defRPr/>
            </a:pPr>
            <a:r>
              <a:rPr kumimoji="0" lang="en-US" sz="5400" b="0" i="0"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and he who earns, earns wages </a:t>
            </a:r>
            <a:r>
              <a:rPr kumimoji="0" lang="en-US" sz="5400" b="0" i="1"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to put</a:t>
            </a:r>
            <a:r>
              <a:rPr kumimoji="0" lang="en-US" sz="5400" b="0" i="0"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 into a purse with holes."</a:t>
            </a:r>
          </a:p>
          <a:p>
            <a:pPr marL="0" marR="0" lvl="0" indent="0" algn="l" defTabSz="914400" rtl="0" eaLnBrk="1" fontAlgn="auto" latinLnBrk="0" hangingPunct="1">
              <a:lnSpc>
                <a:spcPct val="85000"/>
              </a:lnSpc>
              <a:spcBef>
                <a:spcPts val="1300"/>
              </a:spcBef>
              <a:spcAft>
                <a:spcPts val="0"/>
              </a:spcAft>
              <a:buClrTx/>
              <a:buSzTx/>
              <a:buNone/>
              <a:tabLst/>
              <a:defRPr/>
            </a:pPr>
            <a:r>
              <a:rPr kumimoji="0" lang="en-US" sz="5400" b="1" i="0" u="none" strike="noStrike" kern="1200" cap="none" spc="0" normalizeH="0" baseline="30000" noProof="0" dirty="0">
                <a:ln>
                  <a:noFill/>
                </a:ln>
                <a:solidFill>
                  <a:prstClr val="black">
                    <a:lumMod val="85000"/>
                    <a:lumOff val="15000"/>
                  </a:prstClr>
                </a:solidFill>
                <a:effectLst/>
                <a:uLnTx/>
                <a:uFillTx/>
                <a:latin typeface="Trebuchet MS" panose="020B0603020202020204" pitchFamily="34" charset="0"/>
                <a:ea typeface="+mn-ea"/>
                <a:cs typeface="+mn-cs"/>
              </a:rPr>
              <a:t>7</a:t>
            </a:r>
            <a:r>
              <a:rPr kumimoji="0" lang="en-US" sz="5400" b="0" i="0"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 Thus says the LORD of hosts, "Consider your ways! </a:t>
            </a:r>
            <a:r>
              <a:rPr kumimoji="0" lang="en-US" sz="5400" b="1" i="0" u="none" strike="noStrike" kern="1200" cap="none" spc="0" normalizeH="0" baseline="30000" noProof="0" dirty="0">
                <a:ln>
                  <a:noFill/>
                </a:ln>
                <a:solidFill>
                  <a:prstClr val="black">
                    <a:lumMod val="85000"/>
                    <a:lumOff val="15000"/>
                  </a:prstClr>
                </a:solidFill>
                <a:effectLst/>
                <a:uLnTx/>
                <a:uFillTx/>
                <a:latin typeface="Trebuchet MS" panose="020B0603020202020204" pitchFamily="34" charset="0"/>
                <a:ea typeface="+mn-ea"/>
                <a:cs typeface="+mn-cs"/>
              </a:rPr>
              <a:t>8</a:t>
            </a:r>
            <a:r>
              <a:rPr kumimoji="0" lang="en-US" sz="5400" b="0" i="0"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 "Go up to the mountains, bring wood and rebuild the temple, that I may be pleased with it and be glorified," says the LORD. </a:t>
            </a:r>
            <a:endParaRPr lang="en-US" sz="5400" dirty="0"/>
          </a:p>
        </p:txBody>
      </p:sp>
    </p:spTree>
    <p:extLst>
      <p:ext uri="{BB962C8B-B14F-4D97-AF65-F5344CB8AC3E}">
        <p14:creationId xmlns:p14="http://schemas.microsoft.com/office/powerpoint/2010/main" val="1044005528"/>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CBFC7ADE-CA65-E1BE-0F1B-F5C5EF24B2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974758-B0BD-CEF2-B7BD-FFB012F61000}"/>
              </a:ext>
            </a:extLst>
          </p:cNvPr>
          <p:cNvSpPr>
            <a:spLocks noGrp="1"/>
          </p:cNvSpPr>
          <p:nvPr>
            <p:ph type="title"/>
          </p:nvPr>
        </p:nvSpPr>
        <p:spPr>
          <a:xfrm>
            <a:off x="0" y="3810"/>
            <a:ext cx="12192000" cy="12153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Haggai 1:2-9 (NASB)</a:t>
            </a:r>
          </a:p>
        </p:txBody>
      </p:sp>
      <p:sp>
        <p:nvSpPr>
          <p:cNvPr id="3" name="Content Placeholder 2">
            <a:extLst>
              <a:ext uri="{FF2B5EF4-FFF2-40B4-BE49-F238E27FC236}">
                <a16:creationId xmlns:a16="http://schemas.microsoft.com/office/drawing/2014/main" id="{65C73187-1D91-01E5-0226-35A5BDBCE1B7}"/>
              </a:ext>
            </a:extLst>
          </p:cNvPr>
          <p:cNvSpPr>
            <a:spLocks noGrp="1"/>
          </p:cNvSpPr>
          <p:nvPr>
            <p:ph sz="quarter" idx="13"/>
          </p:nvPr>
        </p:nvSpPr>
        <p:spPr>
          <a:xfrm>
            <a:off x="0" y="1066800"/>
            <a:ext cx="12192000" cy="5791200"/>
          </a:xfrm>
        </p:spPr>
        <p:txBody>
          <a:bodyPr>
            <a:noAutofit/>
          </a:bodyPr>
          <a:lstStyle/>
          <a:p>
            <a:pPr marL="0" marR="0" lvl="0" indent="0" algn="l" defTabSz="914400" rtl="0" eaLnBrk="1" fontAlgn="auto" latinLnBrk="0" hangingPunct="1">
              <a:lnSpc>
                <a:spcPct val="85000"/>
              </a:lnSpc>
              <a:spcBef>
                <a:spcPts val="1300"/>
              </a:spcBef>
              <a:spcAft>
                <a:spcPts val="0"/>
              </a:spcAft>
              <a:buClrTx/>
              <a:buSzTx/>
              <a:buFont typeface="Arial" pitchFamily="34" charset="0"/>
              <a:buNone/>
              <a:tabLst/>
              <a:defRPr/>
            </a:pPr>
            <a:r>
              <a:rPr kumimoji="0" lang="en-US" sz="5400" b="1" i="0" u="none" strike="noStrike" kern="1200" cap="none" spc="0" normalizeH="0" baseline="30000" noProof="0" dirty="0">
                <a:ln>
                  <a:noFill/>
                </a:ln>
                <a:solidFill>
                  <a:prstClr val="black">
                    <a:lumMod val="85000"/>
                    <a:lumOff val="15000"/>
                  </a:prstClr>
                </a:solidFill>
                <a:effectLst/>
                <a:uLnTx/>
                <a:uFillTx/>
                <a:latin typeface="Trebuchet MS" panose="020B0603020202020204" pitchFamily="34" charset="0"/>
                <a:ea typeface="+mn-ea"/>
                <a:cs typeface="+mn-cs"/>
              </a:rPr>
              <a:t>9</a:t>
            </a:r>
            <a:r>
              <a:rPr kumimoji="0" lang="en-US" sz="5400" b="0" i="0"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 "</a:t>
            </a:r>
            <a:r>
              <a:rPr kumimoji="0" lang="en-US" sz="5400" b="0" i="1"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You</a:t>
            </a:r>
            <a:r>
              <a:rPr kumimoji="0" lang="en-US" sz="5400" b="0" i="0"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 look for much, but behold, </a:t>
            </a:r>
            <a:r>
              <a:rPr kumimoji="0" lang="en-US" sz="5400" b="0" i="1"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it comes</a:t>
            </a:r>
            <a:r>
              <a:rPr kumimoji="0" lang="en-US" sz="5400" b="0" i="0"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 to little; when you bring </a:t>
            </a:r>
            <a:r>
              <a:rPr kumimoji="0" lang="en-US" sz="5400" b="0" i="1"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it</a:t>
            </a:r>
            <a:r>
              <a:rPr kumimoji="0" lang="en-US" sz="5400" b="0" i="0"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 home, I blow it </a:t>
            </a:r>
            <a:r>
              <a:rPr kumimoji="0" lang="en-US" sz="5400" b="0" i="1"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away.</a:t>
            </a:r>
            <a:r>
              <a:rPr kumimoji="0" lang="en-US" sz="5400" b="0" i="0"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 Why?" declares the LORD of hosts, "Because of My house which </a:t>
            </a:r>
            <a:r>
              <a:rPr kumimoji="0" lang="en-US" sz="5400" b="0" i="1"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lies</a:t>
            </a:r>
            <a:r>
              <a:rPr kumimoji="0" lang="en-US" sz="5400" b="0" i="0"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 desolate, while each of you runs to his own house.</a:t>
            </a:r>
          </a:p>
          <a:p>
            <a:pPr marL="45720" indent="0">
              <a:buNone/>
            </a:pPr>
            <a:endParaRPr lang="en-US" sz="5400" dirty="0"/>
          </a:p>
        </p:txBody>
      </p:sp>
    </p:spTree>
    <p:extLst>
      <p:ext uri="{BB962C8B-B14F-4D97-AF65-F5344CB8AC3E}">
        <p14:creationId xmlns:p14="http://schemas.microsoft.com/office/powerpoint/2010/main" val="3412144906"/>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8E3A6140-4D39-9583-C9E7-8D689776470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D1431F-C7A2-70B1-2BD8-4F33DCFAEC87}"/>
              </a:ext>
            </a:extLst>
          </p:cNvPr>
          <p:cNvSpPr>
            <a:spLocks noGrp="1"/>
          </p:cNvSpPr>
          <p:nvPr>
            <p:ph sz="quarter" idx="13"/>
          </p:nvPr>
        </p:nvSpPr>
        <p:spPr>
          <a:xfrm>
            <a:off x="0" y="0"/>
            <a:ext cx="12192000" cy="6858000"/>
          </a:xfrm>
        </p:spPr>
        <p:txBody>
          <a:bodyPr>
            <a:noAutofit/>
          </a:bodyPr>
          <a:lstStyle/>
          <a:p>
            <a:pPr marL="45720" indent="0">
              <a:buNone/>
            </a:pPr>
            <a:r>
              <a:rPr lang="en-US" sz="5400" dirty="0">
                <a:solidFill>
                  <a:srgbClr val="000000"/>
                </a:solidFill>
                <a:effectLst>
                  <a:outerShdw blurRad="38100" dist="38100" dir="2700000" algn="tl">
                    <a:srgbClr val="000000">
                      <a:alpha val="43137"/>
                    </a:srgbClr>
                  </a:outerShdw>
                </a:effectLst>
                <a:latin typeface="Trebuchet MS" panose="020B0603020202020204" pitchFamily="34" charset="0"/>
              </a:rPr>
              <a:t>The Book of Haggai, the second shortest in the Old Testament, communicates the message: Put first things first. It was written to people like us, who would say that God must be first. But they had drifted away from this truth. They lived with misplaced priorities. </a:t>
            </a:r>
          </a:p>
        </p:txBody>
      </p:sp>
    </p:spTree>
    <p:extLst>
      <p:ext uri="{BB962C8B-B14F-4D97-AF65-F5344CB8AC3E}">
        <p14:creationId xmlns:p14="http://schemas.microsoft.com/office/powerpoint/2010/main" val="962023250"/>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D473B7E1-4489-D95A-5C92-FDDE3F42A16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CA74D7-D206-600F-A819-A4FA944283B9}"/>
              </a:ext>
            </a:extLst>
          </p:cNvPr>
          <p:cNvSpPr>
            <a:spLocks noGrp="1"/>
          </p:cNvSpPr>
          <p:nvPr>
            <p:ph sz="quarter" idx="13"/>
          </p:nvPr>
        </p:nvSpPr>
        <p:spPr>
          <a:xfrm>
            <a:off x="0" y="0"/>
            <a:ext cx="12192000" cy="6858000"/>
          </a:xfrm>
        </p:spPr>
        <p:txBody>
          <a:bodyPr>
            <a:noAutofit/>
          </a:bodyPr>
          <a:lstStyle/>
          <a:p>
            <a:pPr marL="45720" marR="0" lvl="0" indent="0" algn="l" defTabSz="914400" rtl="0" eaLnBrk="1" fontAlgn="auto" latinLnBrk="0" hangingPunct="1">
              <a:lnSpc>
                <a:spcPct val="85000"/>
              </a:lnSpc>
              <a:spcBef>
                <a:spcPts val="1300"/>
              </a:spcBef>
              <a:spcAft>
                <a:spcPts val="0"/>
              </a:spcAft>
              <a:buClrTx/>
              <a:buSzTx/>
              <a:buFont typeface="Arial" pitchFamily="34" charset="0"/>
              <a:buNone/>
              <a:tabLst/>
              <a:defRPr/>
            </a:pPr>
            <a:endParaRPr kumimoji="0" lang="en-US" sz="5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rebuchet MS" panose="020B0603020202020204" pitchFamily="34" charset="0"/>
              <a:ea typeface="+mn-ea"/>
              <a:cs typeface="+mn-cs"/>
            </a:endParaRPr>
          </a:p>
          <a:p>
            <a:pPr marL="45720" marR="0" lvl="0" indent="0" algn="l" defTabSz="914400" rtl="0" eaLnBrk="1" fontAlgn="auto" latinLnBrk="0" hangingPunct="1">
              <a:lnSpc>
                <a:spcPct val="85000"/>
              </a:lnSpc>
              <a:spcBef>
                <a:spcPts val="1300"/>
              </a:spcBef>
              <a:spcAft>
                <a:spcPts val="0"/>
              </a:spcAft>
              <a:buClrTx/>
              <a:buSzTx/>
              <a:buFont typeface="Arial" pitchFamily="34" charset="0"/>
              <a:buNone/>
              <a:tabLst/>
              <a:defRPr/>
            </a:pPr>
            <a:r>
              <a:rPr kumimoji="0" lang="en-US" sz="5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rebuchet MS" panose="020B0603020202020204" pitchFamily="34" charset="0"/>
                <a:ea typeface="+mn-ea"/>
                <a:cs typeface="+mn-cs"/>
              </a:rPr>
              <a:t>Haggai was sent to help God's people get their priorities in line with what they knew they should be.</a:t>
            </a:r>
          </a:p>
          <a:p>
            <a:pPr marL="45720" marR="0" lvl="0" indent="0" algn="l" defTabSz="914400" rtl="0" eaLnBrk="1" fontAlgn="auto" latinLnBrk="0" hangingPunct="1">
              <a:lnSpc>
                <a:spcPct val="85000"/>
              </a:lnSpc>
              <a:spcBef>
                <a:spcPts val="1300"/>
              </a:spcBef>
              <a:spcAft>
                <a:spcPts val="0"/>
              </a:spcAft>
              <a:buClrTx/>
              <a:buSzTx/>
              <a:buFont typeface="Arial" pitchFamily="34" charset="0"/>
              <a:buNone/>
              <a:tabLst/>
              <a:defRPr/>
            </a:pPr>
            <a:endParaRPr kumimoji="0" lang="en-US" sz="5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rebuchet MS" panose="020B0603020202020204" pitchFamily="34" charset="0"/>
              <a:ea typeface="+mn-ea"/>
              <a:cs typeface="+mn-cs"/>
            </a:endParaRPr>
          </a:p>
        </p:txBody>
      </p:sp>
    </p:spTree>
    <p:extLst>
      <p:ext uri="{BB962C8B-B14F-4D97-AF65-F5344CB8AC3E}">
        <p14:creationId xmlns:p14="http://schemas.microsoft.com/office/powerpoint/2010/main" val="13302588"/>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D9085B33-7B46-C6F3-D19A-A7AD755DA52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CAB1C8-A541-DC09-12E0-C1F8ABB03799}"/>
              </a:ext>
            </a:extLst>
          </p:cNvPr>
          <p:cNvSpPr>
            <a:spLocks noGrp="1"/>
          </p:cNvSpPr>
          <p:nvPr>
            <p:ph sz="quarter" idx="13"/>
          </p:nvPr>
        </p:nvSpPr>
        <p:spPr>
          <a:xfrm>
            <a:off x="0" y="0"/>
            <a:ext cx="12192000" cy="6858000"/>
          </a:xfrm>
        </p:spPr>
        <p:txBody>
          <a:bodyPr>
            <a:noAutofit/>
          </a:bodyPr>
          <a:lstStyle/>
          <a:p>
            <a:pPr marL="45720" marR="0" lvl="0" indent="0" algn="l" defTabSz="914400" rtl="0" eaLnBrk="1" fontAlgn="auto" latinLnBrk="0" hangingPunct="1">
              <a:lnSpc>
                <a:spcPct val="85000"/>
              </a:lnSpc>
              <a:spcBef>
                <a:spcPts val="1300"/>
              </a:spcBef>
              <a:spcAft>
                <a:spcPts val="0"/>
              </a:spcAft>
              <a:buClrTx/>
              <a:buSzTx/>
              <a:buFont typeface="Arial" pitchFamily="34" charset="0"/>
              <a:buNone/>
              <a:tabLst/>
              <a:defRPr/>
            </a:pPr>
            <a:r>
              <a:rPr kumimoji="0" lang="en-US" sz="5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rebuchet MS" panose="020B0603020202020204" pitchFamily="34" charset="0"/>
                <a:ea typeface="+mn-ea"/>
                <a:cs typeface="+mn-cs"/>
              </a:rPr>
              <a:t>Haggai spoke his message to Jews who had returned to Jerusalem after living in captivity in Babylon. As you recall, Babylon had destroyed Jerusalem and Solomon's Temple some 70 years earlier. When the Jews returned from exile they faced the daunting task of rebuilding. </a:t>
            </a:r>
          </a:p>
        </p:txBody>
      </p:sp>
    </p:spTree>
    <p:extLst>
      <p:ext uri="{BB962C8B-B14F-4D97-AF65-F5344CB8AC3E}">
        <p14:creationId xmlns:p14="http://schemas.microsoft.com/office/powerpoint/2010/main" val="2694694086"/>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21634A1C-A357-6811-D46C-7E0C3DB699F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5C8F66F-7FC6-D35A-7D2D-39010CD007ED}"/>
              </a:ext>
            </a:extLst>
          </p:cNvPr>
          <p:cNvSpPr>
            <a:spLocks noGrp="1"/>
          </p:cNvSpPr>
          <p:nvPr>
            <p:ph sz="quarter" idx="13"/>
          </p:nvPr>
        </p:nvSpPr>
        <p:spPr>
          <a:xfrm>
            <a:off x="0" y="0"/>
            <a:ext cx="12192000" cy="6858000"/>
          </a:xfrm>
        </p:spPr>
        <p:txBody>
          <a:bodyPr>
            <a:noAutofit/>
          </a:bodyPr>
          <a:lstStyle/>
          <a:p>
            <a:pPr marL="45720" marR="0" lvl="0" indent="0" algn="l" defTabSz="914400" rtl="0" eaLnBrk="1" fontAlgn="auto" latinLnBrk="0" hangingPunct="1">
              <a:lnSpc>
                <a:spcPct val="85000"/>
              </a:lnSpc>
              <a:spcBef>
                <a:spcPts val="1300"/>
              </a:spcBef>
              <a:spcAft>
                <a:spcPts val="0"/>
              </a:spcAft>
              <a:buClrTx/>
              <a:buSzTx/>
              <a:buFont typeface="Arial" pitchFamily="34" charset="0"/>
              <a:buNone/>
              <a:tabLst/>
              <a:defRPr/>
            </a:pPr>
            <a:r>
              <a:rPr kumimoji="0" lang="en-US" sz="5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rebuchet MS" panose="020B0603020202020204" pitchFamily="34" charset="0"/>
                <a:ea typeface="+mn-ea"/>
                <a:cs typeface="+mn-cs"/>
              </a:rPr>
              <a:t>The first returnees made preliminary attempts to clear the debris and lay the foundation for a second temple. Their Samaritan neighbors offered to join in the work, but the Jews refused them. The Samaritans, in turn, threatened the workers and sent men to Persia to lobby against the Jews, bringing the work to a halt.</a:t>
            </a:r>
          </a:p>
        </p:txBody>
      </p:sp>
    </p:spTree>
    <p:extLst>
      <p:ext uri="{BB962C8B-B14F-4D97-AF65-F5344CB8AC3E}">
        <p14:creationId xmlns:p14="http://schemas.microsoft.com/office/powerpoint/2010/main" val="4160014172"/>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BAD2DC05-0383-7F2A-4AD9-42745DF64C1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4AAB26-08C6-BBA8-DD25-F2E00F74ACB3}"/>
              </a:ext>
            </a:extLst>
          </p:cNvPr>
          <p:cNvSpPr>
            <a:spLocks noGrp="1"/>
          </p:cNvSpPr>
          <p:nvPr>
            <p:ph sz="quarter" idx="13"/>
          </p:nvPr>
        </p:nvSpPr>
        <p:spPr>
          <a:xfrm>
            <a:off x="0" y="0"/>
            <a:ext cx="12192000" cy="6858000"/>
          </a:xfrm>
        </p:spPr>
        <p:txBody>
          <a:bodyPr>
            <a:noAutofit/>
          </a:bodyPr>
          <a:lstStyle/>
          <a:p>
            <a:pPr marL="45720" marR="0" lvl="0" indent="0" algn="l" defTabSz="914400" rtl="0" eaLnBrk="1" fontAlgn="auto" latinLnBrk="0" hangingPunct="1">
              <a:lnSpc>
                <a:spcPct val="85000"/>
              </a:lnSpc>
              <a:spcBef>
                <a:spcPts val="1300"/>
              </a:spcBef>
              <a:spcAft>
                <a:spcPts val="0"/>
              </a:spcAft>
              <a:buClrTx/>
              <a:buSzTx/>
              <a:buFont typeface="Arial" pitchFamily="34" charset="0"/>
              <a:buNone/>
              <a:tabLst/>
              <a:defRPr/>
            </a:pPr>
            <a:r>
              <a:rPr kumimoji="0" lang="en-US" sz="5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rebuchet MS" panose="020B0603020202020204" pitchFamily="34" charset="0"/>
                <a:ea typeface="+mn-ea"/>
                <a:cs typeface="+mn-cs"/>
              </a:rPr>
              <a:t>As years passed, slowly but surely, Jerusalem came to life again. Homes were built, stores opened, commerce established, fields planted, crops harvested, and life began to resemble normalcy. Israel, however, got used to life without the Temple. The foundations were overgrown with weeds. </a:t>
            </a:r>
          </a:p>
        </p:txBody>
      </p:sp>
    </p:spTree>
    <p:extLst>
      <p:ext uri="{BB962C8B-B14F-4D97-AF65-F5344CB8AC3E}">
        <p14:creationId xmlns:p14="http://schemas.microsoft.com/office/powerpoint/2010/main" val="1090912813"/>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AF6279E4-8A82-52A7-F733-1709BE042C4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CD3A53-61BB-06CC-D0F2-34EB6529D0F5}"/>
              </a:ext>
            </a:extLst>
          </p:cNvPr>
          <p:cNvSpPr>
            <a:spLocks noGrp="1"/>
          </p:cNvSpPr>
          <p:nvPr>
            <p:ph sz="quarter" idx="13"/>
          </p:nvPr>
        </p:nvSpPr>
        <p:spPr>
          <a:xfrm>
            <a:off x="0" y="0"/>
            <a:ext cx="12192000" cy="6858000"/>
          </a:xfrm>
        </p:spPr>
        <p:txBody>
          <a:bodyPr>
            <a:noAutofit/>
          </a:bodyPr>
          <a:lstStyle/>
          <a:p>
            <a:pPr marL="45720" marR="0" lvl="0" indent="0" algn="l" defTabSz="914400" rtl="0" eaLnBrk="1" fontAlgn="auto" latinLnBrk="0" hangingPunct="1">
              <a:lnSpc>
                <a:spcPct val="85000"/>
              </a:lnSpc>
              <a:spcBef>
                <a:spcPts val="1300"/>
              </a:spcBef>
              <a:spcAft>
                <a:spcPts val="0"/>
              </a:spcAft>
              <a:buClrTx/>
              <a:buSzTx/>
              <a:buFont typeface="Arial" pitchFamily="34" charset="0"/>
              <a:buNone/>
              <a:tabLst/>
              <a:defRPr/>
            </a:pPr>
            <a:r>
              <a:rPr kumimoji="0" lang="en-US" sz="5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rebuchet MS" panose="020B0603020202020204" pitchFamily="34" charset="0"/>
                <a:ea typeface="+mn-ea"/>
                <a:cs typeface="+mn-cs"/>
              </a:rPr>
              <a:t>They stood as a mute reminder of the Jews' failure to take care of God's house. Fourteen to 16 years passed, and then Haggai appeared on the scene with one prevailing message: It's time to finish rebuilding the Temple.</a:t>
            </a:r>
          </a:p>
          <a:p>
            <a:pPr marL="45720" marR="0" lvl="0" indent="0" algn="l" defTabSz="914400" rtl="0" eaLnBrk="1" fontAlgn="auto" latinLnBrk="0" hangingPunct="1">
              <a:lnSpc>
                <a:spcPct val="85000"/>
              </a:lnSpc>
              <a:spcBef>
                <a:spcPts val="1300"/>
              </a:spcBef>
              <a:spcAft>
                <a:spcPts val="0"/>
              </a:spcAft>
              <a:buClrTx/>
              <a:buSzTx/>
              <a:buFont typeface="Arial" pitchFamily="34" charset="0"/>
              <a:buNone/>
              <a:tabLst/>
              <a:defRPr/>
            </a:pPr>
            <a:endParaRPr kumimoji="0" lang="en-US" sz="5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rebuchet MS" panose="020B0603020202020204" pitchFamily="34" charset="0"/>
              <a:ea typeface="+mn-ea"/>
              <a:cs typeface="+mn-cs"/>
            </a:endParaRPr>
          </a:p>
        </p:txBody>
      </p:sp>
    </p:spTree>
    <p:extLst>
      <p:ext uri="{BB962C8B-B14F-4D97-AF65-F5344CB8AC3E}">
        <p14:creationId xmlns:p14="http://schemas.microsoft.com/office/powerpoint/2010/main" val="2458160524"/>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B7639F78-3D28-7EFD-5407-83AF33ADCE0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0F04C4-E1A0-0DC2-C66E-487D33C0F9AD}"/>
              </a:ext>
            </a:extLst>
          </p:cNvPr>
          <p:cNvSpPr>
            <a:spLocks noGrp="1"/>
          </p:cNvSpPr>
          <p:nvPr>
            <p:ph sz="quarter" idx="13"/>
          </p:nvPr>
        </p:nvSpPr>
        <p:spPr>
          <a:xfrm>
            <a:off x="0" y="0"/>
            <a:ext cx="12192000" cy="6858000"/>
          </a:xfrm>
        </p:spPr>
        <p:txBody>
          <a:bodyPr>
            <a:noAutofit/>
          </a:bodyPr>
          <a:lstStyle/>
          <a:p>
            <a:pPr marL="45720" marR="0" lvl="0" indent="0" algn="l" defTabSz="914400" rtl="0" eaLnBrk="1" fontAlgn="auto" latinLnBrk="0" hangingPunct="1">
              <a:lnSpc>
                <a:spcPct val="85000"/>
              </a:lnSpc>
              <a:spcBef>
                <a:spcPts val="1300"/>
              </a:spcBef>
              <a:spcAft>
                <a:spcPts val="0"/>
              </a:spcAft>
              <a:buClrTx/>
              <a:buSzTx/>
              <a:buFont typeface="Arial" pitchFamily="34" charset="0"/>
              <a:buNone/>
              <a:tabLst/>
              <a:defRPr/>
            </a:pPr>
            <a:r>
              <a:rPr kumimoji="0" lang="en-US" sz="5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rebuchet MS" panose="020B0603020202020204" pitchFamily="34" charset="0"/>
                <a:ea typeface="+mn-ea"/>
                <a:cs typeface="+mn-cs"/>
              </a:rPr>
              <a:t>It was a message of priority: Put first things first. The Temple was the center for worshiping God. It represented the heart and soul of the Old Testament religion. Although God is everywhere, the Temple was the place on earth where God dwelled in a special sense. For the Temple to lie in ruins was to neglect the worship of God. </a:t>
            </a:r>
          </a:p>
        </p:txBody>
      </p:sp>
    </p:spTree>
    <p:extLst>
      <p:ext uri="{BB962C8B-B14F-4D97-AF65-F5344CB8AC3E}">
        <p14:creationId xmlns:p14="http://schemas.microsoft.com/office/powerpoint/2010/main" val="2752320094"/>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719DF6CA-2C23-9B50-5E89-668094AF82C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57DFDB-B2AD-472A-1EE4-5B6F49946CB8}"/>
              </a:ext>
            </a:extLst>
          </p:cNvPr>
          <p:cNvSpPr>
            <a:spLocks noGrp="1"/>
          </p:cNvSpPr>
          <p:nvPr>
            <p:ph sz="quarter" idx="13"/>
          </p:nvPr>
        </p:nvSpPr>
        <p:spPr>
          <a:xfrm>
            <a:off x="0" y="0"/>
            <a:ext cx="12192000" cy="6858000"/>
          </a:xfrm>
        </p:spPr>
        <p:txBody>
          <a:bodyPr>
            <a:noAutofit/>
          </a:bodyPr>
          <a:lstStyle/>
          <a:p>
            <a:pPr marL="45720" marR="0" lvl="0" indent="0" algn="l" defTabSz="914400" rtl="0" eaLnBrk="1" fontAlgn="auto" latinLnBrk="0" hangingPunct="1">
              <a:lnSpc>
                <a:spcPct val="85000"/>
              </a:lnSpc>
              <a:spcBef>
                <a:spcPts val="1300"/>
              </a:spcBef>
              <a:spcAft>
                <a:spcPts val="0"/>
              </a:spcAft>
              <a:buClrTx/>
              <a:buSzTx/>
              <a:buFont typeface="Arial" pitchFamily="34" charset="0"/>
              <a:buNone/>
              <a:tabLst/>
              <a:defRPr/>
            </a:pPr>
            <a:r>
              <a:rPr kumimoji="0" lang="en-US" sz="5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rebuchet MS" panose="020B0603020202020204" pitchFamily="34" charset="0"/>
                <a:ea typeface="+mn-ea"/>
                <a:cs typeface="+mn-cs"/>
              </a:rPr>
              <a:t>It was a testimony of misplaced priorities. It was an embarrassment to God and a blemish on his reputation.</a:t>
            </a:r>
          </a:p>
          <a:p>
            <a:pPr marL="45720" marR="0" lvl="0" indent="0" algn="l" defTabSz="914400" rtl="0" eaLnBrk="1" fontAlgn="auto" latinLnBrk="0" hangingPunct="1">
              <a:lnSpc>
                <a:spcPct val="85000"/>
              </a:lnSpc>
              <a:spcBef>
                <a:spcPts val="1300"/>
              </a:spcBef>
              <a:spcAft>
                <a:spcPts val="0"/>
              </a:spcAft>
              <a:buClrTx/>
              <a:buSzTx/>
              <a:buFont typeface="Arial" pitchFamily="34" charset="0"/>
              <a:buNone/>
              <a:tabLst/>
              <a:defRPr/>
            </a:pPr>
            <a:endParaRPr kumimoji="0" lang="en-US" sz="5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rebuchet MS" panose="020B0603020202020204" pitchFamily="34" charset="0"/>
              <a:ea typeface="+mn-ea"/>
              <a:cs typeface="+mn-cs"/>
            </a:endParaRPr>
          </a:p>
        </p:txBody>
      </p:sp>
    </p:spTree>
    <p:extLst>
      <p:ext uri="{BB962C8B-B14F-4D97-AF65-F5344CB8AC3E}">
        <p14:creationId xmlns:p14="http://schemas.microsoft.com/office/powerpoint/2010/main" val="2417918344"/>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B79F76FE-374F-A911-70FF-26800BDCF38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24C074-9E5B-6D8E-C36B-08A990105C6E}"/>
              </a:ext>
            </a:extLst>
          </p:cNvPr>
          <p:cNvSpPr>
            <a:spLocks noGrp="1"/>
          </p:cNvSpPr>
          <p:nvPr>
            <p:ph sz="quarter" idx="13"/>
          </p:nvPr>
        </p:nvSpPr>
        <p:spPr>
          <a:xfrm>
            <a:off x="0" y="0"/>
            <a:ext cx="12192000" cy="6858000"/>
          </a:xfrm>
        </p:spPr>
        <p:txBody>
          <a:bodyPr>
            <a:noAutofit/>
          </a:bodyPr>
          <a:lstStyle/>
          <a:p>
            <a:pPr marL="45720" marR="0" lvl="0" indent="0" algn="l" defTabSz="914400" rtl="0" eaLnBrk="1" fontAlgn="auto" latinLnBrk="0" hangingPunct="1">
              <a:lnSpc>
                <a:spcPct val="85000"/>
              </a:lnSpc>
              <a:spcBef>
                <a:spcPts val="1300"/>
              </a:spcBef>
              <a:spcAft>
                <a:spcPts val="0"/>
              </a:spcAft>
              <a:buClrTx/>
              <a:buSzTx/>
              <a:buFont typeface="Arial" pitchFamily="34" charset="0"/>
              <a:buNone/>
              <a:tabLst/>
              <a:defRPr/>
            </a:pPr>
            <a:r>
              <a:rPr kumimoji="0" lang="en-US" sz="5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rebuchet MS" panose="020B0603020202020204" pitchFamily="34" charset="0"/>
                <a:ea typeface="+mn-ea"/>
                <a:cs typeface="+mn-cs"/>
              </a:rPr>
              <a:t>Haggai's message was blunt. He pulled no punches and wasted no words. Haggai spoke like a foreman on a construction project. With a hard-hat and tool belt, walking around the construction site, he shouted out orders. </a:t>
            </a:r>
          </a:p>
        </p:txBody>
      </p:sp>
    </p:spTree>
    <p:extLst>
      <p:ext uri="{BB962C8B-B14F-4D97-AF65-F5344CB8AC3E}">
        <p14:creationId xmlns:p14="http://schemas.microsoft.com/office/powerpoint/2010/main" val="2366684450"/>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E92F7D12-3729-D129-30AF-6089822D520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BF8BC6-20D5-D6BC-91E7-9409EC50D603}"/>
              </a:ext>
            </a:extLst>
          </p:cNvPr>
          <p:cNvSpPr>
            <a:spLocks noGrp="1"/>
          </p:cNvSpPr>
          <p:nvPr>
            <p:ph sz="quarter" idx="13"/>
          </p:nvPr>
        </p:nvSpPr>
        <p:spPr>
          <a:xfrm>
            <a:off x="0" y="0"/>
            <a:ext cx="12192000" cy="6858000"/>
          </a:xfrm>
        </p:spPr>
        <p:txBody>
          <a:bodyPr>
            <a:noAutofit/>
          </a:bodyPr>
          <a:lstStyle/>
          <a:p>
            <a:pPr marL="45720" indent="0">
              <a:buClr>
                <a:srgbClr val="A379BB">
                  <a:lumMod val="75000"/>
                </a:srgbClr>
              </a:buClr>
              <a:buNone/>
              <a:defRPr/>
            </a:pPr>
            <a:r>
              <a:rPr lang="en-US" sz="5400" dirty="0">
                <a:solidFill>
                  <a:srgbClr val="000000"/>
                </a:solidFill>
                <a:effectLst>
                  <a:outerShdw blurRad="38100" dist="38100" dir="2700000" algn="tl">
                    <a:srgbClr val="000000">
                      <a:alpha val="43137"/>
                    </a:srgbClr>
                  </a:outerShdw>
                </a:effectLst>
                <a:latin typeface="Calibri" panose="020F0502020204030204" pitchFamily="34" charset="0"/>
              </a:rPr>
              <a:t>Found here are a few practical steps about putting first things first:</a:t>
            </a:r>
          </a:p>
          <a:p>
            <a:pPr marL="960120" indent="-914400">
              <a:buClr>
                <a:srgbClr val="C00000"/>
              </a:buClr>
              <a:buFont typeface="+mj-lt"/>
              <a:buAutoNum type="arabicParenR"/>
            </a:pPr>
            <a:r>
              <a:rPr lang="en-US" sz="5400" dirty="0">
                <a:solidFill>
                  <a:srgbClr val="000000"/>
                </a:solidFill>
                <a:effectLst>
                  <a:outerShdw blurRad="38100" dist="38100" dir="2700000" algn="tl">
                    <a:srgbClr val="000000">
                      <a:alpha val="43137"/>
                    </a:srgbClr>
                  </a:outerShdw>
                </a:effectLst>
                <a:latin typeface="Calibri" panose="020F0502020204030204" pitchFamily="34" charset="0"/>
              </a:rPr>
              <a:t>Stop making excuses</a:t>
            </a:r>
          </a:p>
          <a:p>
            <a:pPr marL="960120" indent="-914400">
              <a:buClr>
                <a:srgbClr val="C00000"/>
              </a:buClr>
              <a:buFont typeface="+mj-lt"/>
              <a:buAutoNum type="arabicParenR"/>
            </a:pPr>
            <a:r>
              <a:rPr lang="en-US" sz="5400" dirty="0">
                <a:solidFill>
                  <a:srgbClr val="000000"/>
                </a:solidFill>
                <a:effectLst>
                  <a:outerShdw blurRad="38100" dist="38100" dir="2700000" algn="tl">
                    <a:srgbClr val="000000">
                      <a:alpha val="43137"/>
                    </a:srgbClr>
                  </a:outerShdw>
                </a:effectLst>
                <a:latin typeface="Calibri" panose="020F0502020204030204" pitchFamily="34" charset="0"/>
              </a:rPr>
              <a:t>Stop being selfish</a:t>
            </a:r>
          </a:p>
          <a:p>
            <a:pPr marL="960120" indent="-914400">
              <a:buClr>
                <a:srgbClr val="C00000"/>
              </a:buClr>
              <a:buFont typeface="+mj-lt"/>
              <a:buAutoNum type="arabicParenR"/>
            </a:pPr>
            <a:r>
              <a:rPr lang="en-US" sz="5400" dirty="0">
                <a:solidFill>
                  <a:srgbClr val="000000"/>
                </a:solidFill>
                <a:effectLst>
                  <a:outerShdw blurRad="38100" dist="38100" dir="2700000" algn="tl">
                    <a:srgbClr val="000000">
                      <a:alpha val="43137"/>
                    </a:srgbClr>
                  </a:outerShdw>
                </a:effectLst>
                <a:latin typeface="Calibri" panose="020F0502020204030204" pitchFamily="34" charset="0"/>
              </a:rPr>
              <a:t>Don’t miss Gods blessings</a:t>
            </a:r>
          </a:p>
          <a:p>
            <a:pPr marL="960120" indent="-914400">
              <a:buClr>
                <a:srgbClr val="C00000"/>
              </a:buClr>
              <a:buFont typeface="+mj-lt"/>
              <a:buAutoNum type="arabicParenR"/>
            </a:pPr>
            <a:r>
              <a:rPr lang="en-US" sz="5400" dirty="0">
                <a:solidFill>
                  <a:srgbClr val="000000"/>
                </a:solidFill>
                <a:effectLst>
                  <a:outerShdw blurRad="38100" dist="38100" dir="2700000" algn="tl">
                    <a:srgbClr val="000000">
                      <a:alpha val="43137"/>
                    </a:srgbClr>
                  </a:outerShdw>
                </a:effectLst>
                <a:latin typeface="Calibri" panose="020F0502020204030204" pitchFamily="34" charset="0"/>
              </a:rPr>
              <a:t>Take time to examine yourself.</a:t>
            </a:r>
          </a:p>
          <a:p>
            <a:pPr marL="960120" indent="-914400">
              <a:buClr>
                <a:srgbClr val="C00000"/>
              </a:buClr>
              <a:buFont typeface="+mj-lt"/>
              <a:buAutoNum type="arabicParenR"/>
            </a:pPr>
            <a:r>
              <a:rPr lang="en-US" sz="5400" dirty="0">
                <a:solidFill>
                  <a:srgbClr val="000000"/>
                </a:solidFill>
                <a:effectLst>
                  <a:outerShdw blurRad="38100" dist="38100" dir="2700000" algn="tl">
                    <a:srgbClr val="000000">
                      <a:alpha val="43137"/>
                    </a:srgbClr>
                  </a:outerShdw>
                </a:effectLst>
                <a:latin typeface="Calibri" panose="020F0502020204030204" pitchFamily="34" charset="0"/>
              </a:rPr>
              <a:t>Put Gods business first not your own. (Mt 6:33)</a:t>
            </a:r>
          </a:p>
        </p:txBody>
      </p:sp>
    </p:spTree>
    <p:extLst>
      <p:ext uri="{BB962C8B-B14F-4D97-AF65-F5344CB8AC3E}">
        <p14:creationId xmlns:p14="http://schemas.microsoft.com/office/powerpoint/2010/main" val="879530690"/>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25031558-4EDB-9ECA-4AA8-9DD27877F0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C373E6-13BB-6EBD-B9D3-36B91BA2E24E}"/>
              </a:ext>
            </a:extLst>
          </p:cNvPr>
          <p:cNvSpPr>
            <a:spLocks noGrp="1"/>
          </p:cNvSpPr>
          <p:nvPr>
            <p:ph type="title"/>
          </p:nvPr>
        </p:nvSpPr>
        <p:spPr>
          <a:xfrm>
            <a:off x="0" y="-8390"/>
            <a:ext cx="12192000" cy="6866390"/>
          </a:xfrm>
        </p:spPr>
        <p:txBody>
          <a:bodyPr>
            <a:noAutofit/>
          </a:bodyPr>
          <a:lstStyle/>
          <a:p>
            <a:pPr marL="0" indent="0" algn="ctr">
              <a:buNone/>
            </a:pPr>
            <a:r>
              <a:rPr lang="en-US" sz="9600" i="1" dirty="0">
                <a:solidFill>
                  <a:srgbClr val="A31D6A"/>
                </a:solidFill>
                <a:effectLst>
                  <a:outerShdw blurRad="38100" dist="38100" dir="2700000" algn="tl">
                    <a:srgbClr val="000000">
                      <a:alpha val="43137"/>
                    </a:srgbClr>
                  </a:outerShdw>
                </a:effectLst>
              </a:rPr>
              <a:t>Today Church Leaders Must Realign Church Priorities Around Gods Written Will for the Church</a:t>
            </a:r>
            <a:endParaRPr lang="en-US" sz="8800" i="1" dirty="0">
              <a:solidFill>
                <a:srgbClr val="A31D6A"/>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57932592"/>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D582FC0C-2CD8-0849-289E-F32B31A461C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216F568-5B92-D85B-6199-7FBAFAF41CFF}"/>
              </a:ext>
            </a:extLst>
          </p:cNvPr>
          <p:cNvSpPr>
            <a:spLocks noGrp="1"/>
          </p:cNvSpPr>
          <p:nvPr>
            <p:ph sz="quarter" idx="13"/>
          </p:nvPr>
        </p:nvSpPr>
        <p:spPr>
          <a:xfrm>
            <a:off x="0" y="0"/>
            <a:ext cx="12192000" cy="6858000"/>
          </a:xfrm>
        </p:spPr>
        <p:txBody>
          <a:bodyPr>
            <a:noAutofit/>
          </a:bodyPr>
          <a:lstStyle/>
          <a:p>
            <a:pPr marL="960120" marR="0" lvl="0" indent="-914400" algn="l" defTabSz="914400" rtl="0" eaLnBrk="1" fontAlgn="auto" latinLnBrk="0" hangingPunct="1">
              <a:lnSpc>
                <a:spcPct val="80000"/>
              </a:lnSpc>
              <a:spcBef>
                <a:spcPts val="1300"/>
              </a:spcBef>
              <a:spcAft>
                <a:spcPts val="0"/>
              </a:spcAft>
              <a:buClr>
                <a:srgbClr val="C00000"/>
              </a:buClr>
              <a:buSzTx/>
              <a:buFont typeface="+mj-lt"/>
              <a:buAutoNum type="arabicParenR"/>
              <a:tabLst/>
              <a:defRPr/>
            </a:pPr>
            <a:r>
              <a:rPr kumimoji="0" lang="en-US" sz="6600" b="0" i="0"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God sends a Qualified not self-appointed Gospel preacher into world, (Rom 10:15)</a:t>
            </a:r>
          </a:p>
          <a:p>
            <a:pPr marL="960120" marR="0" lvl="0" indent="-914400" algn="l" defTabSz="914400" rtl="0" eaLnBrk="1" fontAlgn="auto" latinLnBrk="0" hangingPunct="1">
              <a:lnSpc>
                <a:spcPct val="80000"/>
              </a:lnSpc>
              <a:spcBef>
                <a:spcPts val="1300"/>
              </a:spcBef>
              <a:spcAft>
                <a:spcPts val="0"/>
              </a:spcAft>
              <a:buClr>
                <a:srgbClr val="C00000"/>
              </a:buClr>
              <a:buSzTx/>
              <a:buFont typeface="+mj-lt"/>
              <a:buAutoNum type="arabicParenR"/>
              <a:tabLst/>
              <a:defRPr/>
            </a:pPr>
            <a:r>
              <a:rPr kumimoji="0" lang="en-US" sz="6600" b="0" i="0"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He sows the gospel message into the hearts of men. (Lk 8;4-8)</a:t>
            </a:r>
          </a:p>
          <a:p>
            <a:pPr marL="960120" marR="0" lvl="0" indent="-914400" algn="l" defTabSz="914400" rtl="0" eaLnBrk="1" fontAlgn="auto" latinLnBrk="0" hangingPunct="1">
              <a:lnSpc>
                <a:spcPct val="80000"/>
              </a:lnSpc>
              <a:spcBef>
                <a:spcPts val="1300"/>
              </a:spcBef>
              <a:spcAft>
                <a:spcPts val="0"/>
              </a:spcAft>
              <a:buClr>
                <a:srgbClr val="C00000"/>
              </a:buClr>
              <a:buSzTx/>
              <a:buFont typeface="+mj-lt"/>
              <a:buAutoNum type="arabicParenR"/>
              <a:tabLst/>
              <a:defRPr/>
            </a:pPr>
            <a:r>
              <a:rPr kumimoji="0" lang="en-US" sz="6600" b="0" i="0"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Fruit is reaped, (Lk 8:8)</a:t>
            </a:r>
          </a:p>
        </p:txBody>
      </p:sp>
    </p:spTree>
    <p:extLst>
      <p:ext uri="{BB962C8B-B14F-4D97-AF65-F5344CB8AC3E}">
        <p14:creationId xmlns:p14="http://schemas.microsoft.com/office/powerpoint/2010/main" val="373623190"/>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2BD8B1FC-6AAF-6849-9F8D-10067534524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8F9365-E3BF-8D95-514A-ECCC1872647D}"/>
              </a:ext>
            </a:extLst>
          </p:cNvPr>
          <p:cNvSpPr>
            <a:spLocks noGrp="1"/>
          </p:cNvSpPr>
          <p:nvPr>
            <p:ph sz="quarter" idx="13"/>
          </p:nvPr>
        </p:nvSpPr>
        <p:spPr>
          <a:xfrm>
            <a:off x="0" y="0"/>
            <a:ext cx="12192000" cy="6858000"/>
          </a:xfrm>
        </p:spPr>
        <p:txBody>
          <a:bodyPr>
            <a:noAutofit/>
          </a:bodyPr>
          <a:lstStyle/>
          <a:p>
            <a:pPr marL="960120" marR="0" lvl="0" indent="-914400" algn="l" defTabSz="914400" rtl="0" eaLnBrk="1" fontAlgn="auto" latinLnBrk="0" hangingPunct="1">
              <a:lnSpc>
                <a:spcPct val="80000"/>
              </a:lnSpc>
              <a:spcBef>
                <a:spcPts val="1300"/>
              </a:spcBef>
              <a:spcAft>
                <a:spcPts val="0"/>
              </a:spcAft>
              <a:buClr>
                <a:srgbClr val="C00000"/>
              </a:buClr>
              <a:buSzTx/>
              <a:buFont typeface="+mj-lt"/>
              <a:buAutoNum type="arabicParenR" startAt="4"/>
              <a:tabLst/>
              <a:defRPr/>
            </a:pPr>
            <a:r>
              <a:rPr kumimoji="0" lang="en-US" sz="6600" b="0" i="0"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From this fruit the Gospel preacher selects faithful men, who are able to teach other men. (2 Tim 2:2)</a:t>
            </a:r>
          </a:p>
          <a:p>
            <a:pPr marL="960120" marR="0" lvl="0" indent="-914400" algn="l" defTabSz="914400" rtl="0" eaLnBrk="1" fontAlgn="auto" latinLnBrk="0" hangingPunct="1">
              <a:lnSpc>
                <a:spcPct val="80000"/>
              </a:lnSpc>
              <a:spcBef>
                <a:spcPts val="1300"/>
              </a:spcBef>
              <a:spcAft>
                <a:spcPts val="0"/>
              </a:spcAft>
              <a:buClr>
                <a:srgbClr val="C00000"/>
              </a:buClr>
              <a:buSzTx/>
              <a:buFont typeface="+mj-lt"/>
              <a:buAutoNum type="arabicParenR" startAt="4"/>
              <a:tabLst/>
              <a:defRPr/>
            </a:pPr>
            <a:r>
              <a:rPr kumimoji="0" lang="en-US" sz="6600" b="0" i="0"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From these men the Holy Spirit makes Elders. (Acts 20:28)</a:t>
            </a:r>
          </a:p>
        </p:txBody>
      </p:sp>
    </p:spTree>
    <p:extLst>
      <p:ext uri="{BB962C8B-B14F-4D97-AF65-F5344CB8AC3E}">
        <p14:creationId xmlns:p14="http://schemas.microsoft.com/office/powerpoint/2010/main" val="3379337754"/>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9765A1A1-D552-8CF0-2D9D-FD7C24BF7F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0294FB-D186-40AD-A348-77387566CB5C}"/>
              </a:ext>
            </a:extLst>
          </p:cNvPr>
          <p:cNvSpPr>
            <a:spLocks noGrp="1"/>
          </p:cNvSpPr>
          <p:nvPr>
            <p:ph type="title"/>
          </p:nvPr>
        </p:nvSpPr>
        <p:spPr>
          <a:xfrm>
            <a:off x="0" y="-8390"/>
            <a:ext cx="12192000" cy="6866390"/>
          </a:xfrm>
        </p:spPr>
        <p:txBody>
          <a:bodyPr>
            <a:noAutofit/>
          </a:bodyPr>
          <a:lstStyle/>
          <a:p>
            <a:pPr marL="0" indent="0" algn="ctr">
              <a:buNone/>
            </a:pPr>
            <a:r>
              <a:rPr lang="en-US" sz="11500" i="1" dirty="0">
                <a:solidFill>
                  <a:srgbClr val="A31D6A"/>
                </a:solidFill>
                <a:effectLst>
                  <a:outerShdw blurRad="38100" dist="38100" dir="2700000" algn="tl">
                    <a:srgbClr val="000000">
                      <a:alpha val="43137"/>
                    </a:srgbClr>
                  </a:outerShdw>
                </a:effectLst>
              </a:rPr>
              <a:t>What are God’s priorities for the work of the church at this point?</a:t>
            </a:r>
            <a:endParaRPr lang="en-US" sz="9600" i="1" dirty="0">
              <a:solidFill>
                <a:srgbClr val="A31D6A"/>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34622417"/>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F93E09B5-F6E7-20C0-9D28-58F397390D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F6C486-55EB-8A40-EB45-C89D49858B69}"/>
              </a:ext>
            </a:extLst>
          </p:cNvPr>
          <p:cNvSpPr>
            <a:spLocks noGrp="1"/>
          </p:cNvSpPr>
          <p:nvPr>
            <p:ph type="title"/>
          </p:nvPr>
        </p:nvSpPr>
        <p:spPr>
          <a:xfrm>
            <a:off x="0" y="-8389"/>
            <a:ext cx="12192000" cy="9105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Ephesians 4:12-16 (NASB)</a:t>
            </a:r>
            <a:endParaRPr lang="en-US" sz="6600" i="1" dirty="0">
              <a:solidFill>
                <a:srgbClr val="A31D6A"/>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443F205C-E47D-5B66-B59C-4DDB56980528}"/>
              </a:ext>
            </a:extLst>
          </p:cNvPr>
          <p:cNvSpPr>
            <a:spLocks noGrp="1"/>
          </p:cNvSpPr>
          <p:nvPr>
            <p:ph sz="quarter" idx="13"/>
          </p:nvPr>
        </p:nvSpPr>
        <p:spPr>
          <a:xfrm>
            <a:off x="0" y="902202"/>
            <a:ext cx="12192000" cy="5955799"/>
          </a:xfrm>
        </p:spPr>
        <p:txBody>
          <a:bodyPr>
            <a:noAutofit/>
          </a:bodyPr>
          <a:lstStyle/>
          <a:p>
            <a:r>
              <a:rPr lang="en-US" sz="6000" b="1" baseline="30000" dirty="0">
                <a:latin typeface="Trebuchet MS" panose="020B0603020202020204" pitchFamily="34" charset="0"/>
              </a:rPr>
              <a:t>12</a:t>
            </a:r>
            <a:r>
              <a:rPr lang="en-US" sz="6000" dirty="0">
                <a:latin typeface="Trebuchet MS" panose="020B0603020202020204" pitchFamily="34" charset="0"/>
              </a:rPr>
              <a:t> for the equipping of the saints for the work of service, to the building up of the body of Christ; </a:t>
            </a:r>
            <a:r>
              <a:rPr lang="en-US" sz="6000" b="1" baseline="30000" dirty="0">
                <a:latin typeface="Trebuchet MS" panose="020B0603020202020204" pitchFamily="34" charset="0"/>
              </a:rPr>
              <a:t>13</a:t>
            </a:r>
            <a:r>
              <a:rPr lang="en-US" sz="6000" dirty="0">
                <a:latin typeface="Trebuchet MS" panose="020B0603020202020204" pitchFamily="34" charset="0"/>
              </a:rPr>
              <a:t> until we all attain to the unity of the faith, and of the knowledge of the Son of God, </a:t>
            </a:r>
          </a:p>
        </p:txBody>
      </p:sp>
    </p:spTree>
    <p:extLst>
      <p:ext uri="{BB962C8B-B14F-4D97-AF65-F5344CB8AC3E}">
        <p14:creationId xmlns:p14="http://schemas.microsoft.com/office/powerpoint/2010/main" val="3564219074"/>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F1B4F9E6-0EF7-7656-BA5B-7D3E0BA2DD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5E5123-C079-DFED-6671-F70429EA30E7}"/>
              </a:ext>
            </a:extLst>
          </p:cNvPr>
          <p:cNvSpPr>
            <a:spLocks noGrp="1"/>
          </p:cNvSpPr>
          <p:nvPr>
            <p:ph type="title"/>
          </p:nvPr>
        </p:nvSpPr>
        <p:spPr>
          <a:xfrm>
            <a:off x="0" y="-8389"/>
            <a:ext cx="12192000" cy="9105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Ephesians 4:12-16 (NASB)</a:t>
            </a:r>
            <a:endParaRPr lang="en-US" sz="6600" i="1" dirty="0">
              <a:solidFill>
                <a:srgbClr val="A31D6A"/>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B8F356AF-4451-8F3F-B6C3-3A7A2B74D699}"/>
              </a:ext>
            </a:extLst>
          </p:cNvPr>
          <p:cNvSpPr>
            <a:spLocks noGrp="1"/>
          </p:cNvSpPr>
          <p:nvPr>
            <p:ph sz="quarter" idx="13"/>
          </p:nvPr>
        </p:nvSpPr>
        <p:spPr>
          <a:xfrm>
            <a:off x="0" y="695325"/>
            <a:ext cx="12192000" cy="6162677"/>
          </a:xfrm>
        </p:spPr>
        <p:txBody>
          <a:bodyPr>
            <a:noAutofit/>
          </a:bodyPr>
          <a:lstStyle/>
          <a:p>
            <a:pPr marL="0" indent="0">
              <a:buNone/>
            </a:pPr>
            <a:r>
              <a:rPr kumimoji="0" lang="en-US" sz="6000" b="0" i="0"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to a mature man, to the measure of the stature which belongs to the fullness of Christ.              </a:t>
            </a:r>
            <a:r>
              <a:rPr kumimoji="0" lang="en-US" sz="6000" b="1" i="0" u="none" strike="noStrike" kern="1200" cap="none" spc="0" normalizeH="0" baseline="30000" noProof="0" dirty="0">
                <a:ln>
                  <a:noFill/>
                </a:ln>
                <a:solidFill>
                  <a:prstClr val="black">
                    <a:lumMod val="85000"/>
                    <a:lumOff val="15000"/>
                  </a:prstClr>
                </a:solidFill>
                <a:effectLst/>
                <a:uLnTx/>
                <a:uFillTx/>
                <a:latin typeface="Trebuchet MS" panose="020B0603020202020204" pitchFamily="34" charset="0"/>
                <a:ea typeface="+mn-ea"/>
                <a:cs typeface="+mn-cs"/>
              </a:rPr>
              <a:t>14</a:t>
            </a:r>
            <a:r>
              <a:rPr kumimoji="0" lang="en-US" sz="6000" b="0" i="0"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 As a result, we are no longer to be children, tossed here and there by waves and carried about by every wind of doctrine, by the trickery of men, </a:t>
            </a:r>
            <a:endParaRPr lang="en-US" sz="6000" dirty="0">
              <a:latin typeface="Trebuchet MS" panose="020B0603020202020204" pitchFamily="34" charset="0"/>
            </a:endParaRPr>
          </a:p>
        </p:txBody>
      </p:sp>
    </p:spTree>
    <p:extLst>
      <p:ext uri="{BB962C8B-B14F-4D97-AF65-F5344CB8AC3E}">
        <p14:creationId xmlns:p14="http://schemas.microsoft.com/office/powerpoint/2010/main" val="3746865632"/>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B77F6140-7002-220B-A568-9770075F61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6A666A-0390-E9D6-B2EF-F18BD82D1150}"/>
              </a:ext>
            </a:extLst>
          </p:cNvPr>
          <p:cNvSpPr>
            <a:spLocks noGrp="1"/>
          </p:cNvSpPr>
          <p:nvPr>
            <p:ph type="title"/>
          </p:nvPr>
        </p:nvSpPr>
        <p:spPr>
          <a:xfrm>
            <a:off x="0" y="-8389"/>
            <a:ext cx="12192000" cy="9105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Ephesians 4:12-16 (NASB)</a:t>
            </a:r>
            <a:endParaRPr lang="en-US" sz="6600" i="1" dirty="0">
              <a:solidFill>
                <a:srgbClr val="A31D6A"/>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C7DFAD2-5C4D-4254-85CD-F613CEB22986}"/>
              </a:ext>
            </a:extLst>
          </p:cNvPr>
          <p:cNvSpPr>
            <a:spLocks noGrp="1"/>
          </p:cNvSpPr>
          <p:nvPr>
            <p:ph sz="quarter" idx="13"/>
          </p:nvPr>
        </p:nvSpPr>
        <p:spPr>
          <a:xfrm>
            <a:off x="0" y="902202"/>
            <a:ext cx="12192000" cy="5955799"/>
          </a:xfrm>
        </p:spPr>
        <p:txBody>
          <a:bodyPr>
            <a:noAutofit/>
          </a:bodyPr>
          <a:lstStyle/>
          <a:p>
            <a:pPr marL="45720" indent="0">
              <a:buNone/>
            </a:pPr>
            <a:r>
              <a:rPr kumimoji="0" lang="en-US" sz="6000" b="0" i="0"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by craftiness in deceitful scheming; </a:t>
            </a:r>
          </a:p>
          <a:p>
            <a:pPr marL="45720" indent="0">
              <a:buNone/>
            </a:pPr>
            <a:r>
              <a:rPr kumimoji="0" lang="en-US" sz="6000" b="1" i="0" u="none" strike="noStrike" kern="1200" cap="none" spc="0" normalizeH="0" baseline="30000" noProof="0" dirty="0">
                <a:ln>
                  <a:noFill/>
                </a:ln>
                <a:solidFill>
                  <a:prstClr val="black">
                    <a:lumMod val="85000"/>
                    <a:lumOff val="15000"/>
                  </a:prstClr>
                </a:solidFill>
                <a:effectLst/>
                <a:uLnTx/>
                <a:uFillTx/>
                <a:latin typeface="Trebuchet MS" panose="020B0603020202020204" pitchFamily="34" charset="0"/>
                <a:ea typeface="+mn-ea"/>
                <a:cs typeface="+mn-cs"/>
              </a:rPr>
              <a:t>15</a:t>
            </a:r>
            <a:r>
              <a:rPr kumimoji="0" lang="en-US" sz="6000" b="0" i="0"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 but speaking the truth in love, we are to grow up in all </a:t>
            </a:r>
            <a:r>
              <a:rPr kumimoji="0" lang="en-US" sz="6000" b="0" i="1"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aspects</a:t>
            </a:r>
            <a:r>
              <a:rPr kumimoji="0" lang="en-US" sz="6000" b="0" i="0"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 into Him who is the head, </a:t>
            </a:r>
            <a:r>
              <a:rPr kumimoji="0" lang="en-US" sz="6000" b="0" i="1"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even</a:t>
            </a:r>
            <a:r>
              <a:rPr kumimoji="0" lang="en-US" sz="6000" b="0" i="0"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 Christ,</a:t>
            </a:r>
            <a:endParaRPr lang="en-US" sz="5400" dirty="0">
              <a:latin typeface="Trebuchet MS" panose="020B0603020202020204" pitchFamily="34" charset="0"/>
            </a:endParaRPr>
          </a:p>
        </p:txBody>
      </p:sp>
    </p:spTree>
    <p:extLst>
      <p:ext uri="{BB962C8B-B14F-4D97-AF65-F5344CB8AC3E}">
        <p14:creationId xmlns:p14="http://schemas.microsoft.com/office/powerpoint/2010/main" val="1809980015"/>
      </p:ext>
    </p:extLst>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29AFE93C-790A-6C13-B882-ED2C637A22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86C807-A90A-CD7E-B7CD-64FA48A56494}"/>
              </a:ext>
            </a:extLst>
          </p:cNvPr>
          <p:cNvSpPr>
            <a:spLocks noGrp="1"/>
          </p:cNvSpPr>
          <p:nvPr>
            <p:ph type="title"/>
          </p:nvPr>
        </p:nvSpPr>
        <p:spPr>
          <a:xfrm>
            <a:off x="0" y="-8389"/>
            <a:ext cx="12192000" cy="9105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Ephesians 4:12-16 (NASB)</a:t>
            </a:r>
            <a:endParaRPr lang="en-US" sz="6600" i="1" dirty="0">
              <a:solidFill>
                <a:srgbClr val="A31D6A"/>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F05BAC77-FBEE-DC7A-AAB8-17C8A5E3D012}"/>
              </a:ext>
            </a:extLst>
          </p:cNvPr>
          <p:cNvSpPr>
            <a:spLocks noGrp="1"/>
          </p:cNvSpPr>
          <p:nvPr>
            <p:ph sz="quarter" idx="13"/>
          </p:nvPr>
        </p:nvSpPr>
        <p:spPr>
          <a:xfrm>
            <a:off x="0" y="902202"/>
            <a:ext cx="12192000" cy="5955799"/>
          </a:xfrm>
        </p:spPr>
        <p:txBody>
          <a:bodyPr>
            <a:noAutofit/>
          </a:bodyPr>
          <a:lstStyle/>
          <a:p>
            <a:pPr marL="45720" indent="0">
              <a:buNone/>
            </a:pPr>
            <a:r>
              <a:rPr kumimoji="0" lang="en-US" sz="6000" b="1" i="0" u="none" strike="noStrike" kern="1200" cap="none" spc="0" normalizeH="0" baseline="30000" noProof="0" dirty="0">
                <a:ln>
                  <a:noFill/>
                </a:ln>
                <a:solidFill>
                  <a:prstClr val="black">
                    <a:lumMod val="85000"/>
                    <a:lumOff val="15000"/>
                  </a:prstClr>
                </a:solidFill>
                <a:effectLst/>
                <a:uLnTx/>
                <a:uFillTx/>
                <a:latin typeface="Trebuchet MS" panose="020B0603020202020204" pitchFamily="34" charset="0"/>
                <a:ea typeface="+mn-ea"/>
                <a:cs typeface="+mn-cs"/>
              </a:rPr>
              <a:t>16</a:t>
            </a:r>
            <a:r>
              <a:rPr kumimoji="0" lang="en-US" sz="6000" b="0" i="0"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 from whom the whole body, being fitted and held together by what every joint supplies, according to the proper working of each individual part, causes the growth of the body for the building up of itself in love.</a:t>
            </a:r>
            <a:endParaRPr lang="en-US" sz="5400" dirty="0">
              <a:latin typeface="Trebuchet MS" panose="020B0603020202020204" pitchFamily="34" charset="0"/>
            </a:endParaRPr>
          </a:p>
        </p:txBody>
      </p:sp>
    </p:spTree>
    <p:extLst>
      <p:ext uri="{BB962C8B-B14F-4D97-AF65-F5344CB8AC3E}">
        <p14:creationId xmlns:p14="http://schemas.microsoft.com/office/powerpoint/2010/main" val="214397979"/>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198589B6-5822-F0E3-A9DD-ECB630D7AAC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40923D-34F6-EA7D-DB2E-E99E69869E90}"/>
              </a:ext>
            </a:extLst>
          </p:cNvPr>
          <p:cNvSpPr>
            <a:spLocks noGrp="1"/>
          </p:cNvSpPr>
          <p:nvPr>
            <p:ph sz="quarter" idx="13"/>
          </p:nvPr>
        </p:nvSpPr>
        <p:spPr>
          <a:xfrm>
            <a:off x="0" y="0"/>
            <a:ext cx="12192000" cy="6858000"/>
          </a:xfrm>
        </p:spPr>
        <p:txBody>
          <a:bodyPr>
            <a:noAutofit/>
          </a:bodyPr>
          <a:lstStyle/>
          <a:p>
            <a:pPr marL="960120" indent="-914400">
              <a:buClr>
                <a:srgbClr val="C00000"/>
              </a:buClr>
              <a:buFont typeface="+mj-lt"/>
              <a:buAutoNum type="arabicParenR"/>
            </a:pPr>
            <a:r>
              <a:rPr lang="en-US" sz="5400" dirty="0">
                <a:solidFill>
                  <a:srgbClr val="000000"/>
                </a:solidFill>
                <a:latin typeface="Trebuchet MS" panose="020B0603020202020204" pitchFamily="34" charset="0"/>
              </a:rPr>
              <a:t>Jesus gave the church preachers, elders, and teachers to build the church (vs 11)</a:t>
            </a:r>
          </a:p>
          <a:p>
            <a:pPr marL="960120" indent="-914400">
              <a:buClr>
                <a:srgbClr val="C00000"/>
              </a:buClr>
              <a:buFont typeface="+mj-lt"/>
              <a:buAutoNum type="arabicParenR"/>
            </a:pPr>
            <a:r>
              <a:rPr lang="en-US" sz="5400" dirty="0">
                <a:solidFill>
                  <a:srgbClr val="000000"/>
                </a:solidFill>
                <a:latin typeface="Trebuchet MS" panose="020B0603020202020204" pitchFamily="34" charset="0"/>
              </a:rPr>
              <a:t>The preacher must train the church to obey Gods command to support the gospel preacher. The first use of the collection is to provide a living for the gospel preacher. (2Tim 2:6) (1Cor 9:7-14)</a:t>
            </a:r>
          </a:p>
        </p:txBody>
      </p:sp>
    </p:spTree>
    <p:extLst>
      <p:ext uri="{BB962C8B-B14F-4D97-AF65-F5344CB8AC3E}">
        <p14:creationId xmlns:p14="http://schemas.microsoft.com/office/powerpoint/2010/main" val="1029874283"/>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0170AF9C-C844-6F69-2EA6-766C3EDD73B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9C6B59-0B2A-02DC-3D61-43F217D11C84}"/>
              </a:ext>
            </a:extLst>
          </p:cNvPr>
          <p:cNvSpPr>
            <a:spLocks noGrp="1"/>
          </p:cNvSpPr>
          <p:nvPr>
            <p:ph sz="quarter" idx="13"/>
          </p:nvPr>
        </p:nvSpPr>
        <p:spPr>
          <a:xfrm>
            <a:off x="0" y="0"/>
            <a:ext cx="12192000" cy="6858000"/>
          </a:xfrm>
        </p:spPr>
        <p:txBody>
          <a:bodyPr>
            <a:noAutofit/>
          </a:bodyPr>
          <a:lstStyle/>
          <a:p>
            <a:pPr marL="960120" marR="0" lvl="0" indent="-914400" algn="l" defTabSz="914400" rtl="0" eaLnBrk="1" fontAlgn="auto" latinLnBrk="0" hangingPunct="1">
              <a:lnSpc>
                <a:spcPct val="85000"/>
              </a:lnSpc>
              <a:spcBef>
                <a:spcPts val="1300"/>
              </a:spcBef>
              <a:spcAft>
                <a:spcPts val="0"/>
              </a:spcAft>
              <a:buClr>
                <a:srgbClr val="C00000"/>
              </a:buClr>
              <a:buSzTx/>
              <a:buFont typeface="+mj-lt"/>
              <a:buAutoNum type="arabicParenR" startAt="3"/>
              <a:tabLst/>
              <a:defRPr/>
            </a:pPr>
            <a:r>
              <a:rPr kumimoji="0" lang="en-US" sz="5400" b="0"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rPr>
              <a:t>The preacher, Elders and teaches are to teach the church that the holy spirit has given every member a gift to use and develop to build and edify the body. (Rom 12:3-8)</a:t>
            </a:r>
          </a:p>
          <a:p>
            <a:pPr marL="960120" marR="0" lvl="0" indent="-914400" algn="l" defTabSz="914400" rtl="0" eaLnBrk="1" fontAlgn="auto" latinLnBrk="0" hangingPunct="1">
              <a:lnSpc>
                <a:spcPct val="85000"/>
              </a:lnSpc>
              <a:spcBef>
                <a:spcPts val="1300"/>
              </a:spcBef>
              <a:spcAft>
                <a:spcPts val="0"/>
              </a:spcAft>
              <a:buClr>
                <a:srgbClr val="C00000"/>
              </a:buClr>
              <a:buSzTx/>
              <a:buFont typeface="+mj-lt"/>
              <a:buAutoNum type="arabicParenR" startAt="3"/>
              <a:tabLst/>
              <a:defRPr/>
            </a:pPr>
            <a:r>
              <a:rPr kumimoji="0" lang="en-US" sz="5400" b="0"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rPr>
              <a:t>The work of the church is evangelism, edification, and benevolence. Every member is to use their gift to this end.</a:t>
            </a:r>
          </a:p>
        </p:txBody>
      </p:sp>
    </p:spTree>
    <p:extLst>
      <p:ext uri="{BB962C8B-B14F-4D97-AF65-F5344CB8AC3E}">
        <p14:creationId xmlns:p14="http://schemas.microsoft.com/office/powerpoint/2010/main" val="1908475345"/>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0" y="0"/>
            <a:ext cx="12192000" cy="6858000"/>
          </a:xfrm>
        </p:spPr>
        <p:txBody>
          <a:bodyPr>
            <a:noAutofit/>
          </a:bodyPr>
          <a:lstStyle/>
          <a:p>
            <a:pPr marL="45720" indent="0">
              <a:buNone/>
            </a:pPr>
            <a:r>
              <a:rPr lang="en-US" sz="6000" dirty="0">
                <a:solidFill>
                  <a:srgbClr val="000000"/>
                </a:solidFill>
                <a:effectLst>
                  <a:outerShdw blurRad="38100" dist="38100" dir="2700000" algn="tl">
                    <a:srgbClr val="000000">
                      <a:alpha val="43137"/>
                    </a:srgbClr>
                  </a:outerShdw>
                </a:effectLst>
                <a:latin typeface="Calibri" panose="020F0502020204030204" pitchFamily="34" charset="0"/>
              </a:rPr>
              <a:t>Are there congregations in the brother hood of churches of Christ, who have left their first love, closed the doors of worship, stopped seeking the old paths. What is an apostate church, wearing the name but no longer follow Christ the head of his church. Has Jesus removed their candle stick.</a:t>
            </a:r>
            <a:endParaRPr lang="en-US" sz="6000" dirty="0">
              <a:solidFill>
                <a:srgbClr val="000000"/>
              </a:solidFill>
              <a:effectLst>
                <a:outerShdw blurRad="38100" dist="38100" dir="2700000" algn="tl">
                  <a:srgbClr val="000000">
                    <a:alpha val="43137"/>
                  </a:srgbClr>
                </a:outerShdw>
              </a:effectLst>
              <a:latin typeface="Helvetica Neue"/>
            </a:endParaRPr>
          </a:p>
        </p:txBody>
      </p:sp>
    </p:spTree>
    <p:extLst>
      <p:ext uri="{BB962C8B-B14F-4D97-AF65-F5344CB8AC3E}">
        <p14:creationId xmlns:p14="http://schemas.microsoft.com/office/powerpoint/2010/main" val="3825688258"/>
      </p:ext>
    </p:extLst>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8389"/>
            <a:ext cx="12192000" cy="9105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Matthew 28:18-20 (NASB)</a:t>
            </a:r>
            <a:endParaRPr lang="en-US" sz="6600" i="1" dirty="0">
              <a:solidFill>
                <a:srgbClr val="A31D6A"/>
              </a:solidFill>
              <a:effectLst>
                <a:outerShdw blurRad="38100" dist="38100" dir="2700000" algn="tl">
                  <a:srgbClr val="000000">
                    <a:alpha val="43137"/>
                  </a:srgbClr>
                </a:outerShdw>
              </a:effectLst>
            </a:endParaRPr>
          </a:p>
        </p:txBody>
      </p:sp>
      <p:sp>
        <p:nvSpPr>
          <p:cNvPr id="3" name="Content Placeholder 2"/>
          <p:cNvSpPr>
            <a:spLocks noGrp="1"/>
          </p:cNvSpPr>
          <p:nvPr>
            <p:ph sz="quarter" idx="13"/>
          </p:nvPr>
        </p:nvSpPr>
        <p:spPr>
          <a:xfrm>
            <a:off x="0" y="762000"/>
            <a:ext cx="12192000" cy="6096001"/>
          </a:xfrm>
        </p:spPr>
        <p:txBody>
          <a:bodyPr>
            <a:noAutofit/>
          </a:bodyPr>
          <a:lstStyle/>
          <a:p>
            <a:r>
              <a:rPr lang="en-US" sz="5900" b="1" baseline="30000" dirty="0">
                <a:latin typeface="Trebuchet MS" panose="020B0603020202020204" pitchFamily="34" charset="0"/>
              </a:rPr>
              <a:t>18</a:t>
            </a:r>
            <a:r>
              <a:rPr lang="en-US" sz="5900" dirty="0">
                <a:latin typeface="Trebuchet MS" panose="020B0603020202020204" pitchFamily="34" charset="0"/>
              </a:rPr>
              <a:t> And Jesus came up and spoke to them, saying, "All authority has been given to Me in heaven and on earth. </a:t>
            </a:r>
            <a:r>
              <a:rPr lang="en-US" sz="5900" b="1" baseline="30000" dirty="0">
                <a:latin typeface="Trebuchet MS" panose="020B0603020202020204" pitchFamily="34" charset="0"/>
              </a:rPr>
              <a:t>19</a:t>
            </a:r>
            <a:r>
              <a:rPr lang="en-US" sz="5900" dirty="0">
                <a:latin typeface="Trebuchet MS" panose="020B0603020202020204" pitchFamily="34" charset="0"/>
              </a:rPr>
              <a:t> "Go therefore and make disciples of all the nations, baptizing them in the name of the Father and the Son and the Holy Spirit, </a:t>
            </a:r>
          </a:p>
        </p:txBody>
      </p:sp>
    </p:spTree>
    <p:extLst>
      <p:ext uri="{BB962C8B-B14F-4D97-AF65-F5344CB8AC3E}">
        <p14:creationId xmlns:p14="http://schemas.microsoft.com/office/powerpoint/2010/main" val="314122884"/>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4A95875F-5197-4954-AA26-19BB843D53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5F08C0-44FE-9164-21DD-62B21D22ED5C}"/>
              </a:ext>
            </a:extLst>
          </p:cNvPr>
          <p:cNvSpPr>
            <a:spLocks noGrp="1"/>
          </p:cNvSpPr>
          <p:nvPr>
            <p:ph type="title"/>
          </p:nvPr>
        </p:nvSpPr>
        <p:spPr>
          <a:xfrm>
            <a:off x="0" y="-8389"/>
            <a:ext cx="12192000" cy="9105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Matthew 28:18-20 (NASB)</a:t>
            </a:r>
            <a:endParaRPr lang="en-US" sz="6600" i="1" dirty="0">
              <a:solidFill>
                <a:srgbClr val="A31D6A"/>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B2A3D0BC-4F4F-CB11-B0A1-FF1E7CC17E08}"/>
              </a:ext>
            </a:extLst>
          </p:cNvPr>
          <p:cNvSpPr>
            <a:spLocks noGrp="1"/>
          </p:cNvSpPr>
          <p:nvPr>
            <p:ph sz="quarter" idx="13"/>
          </p:nvPr>
        </p:nvSpPr>
        <p:spPr>
          <a:xfrm>
            <a:off x="0" y="902202"/>
            <a:ext cx="12192000" cy="5955799"/>
          </a:xfrm>
        </p:spPr>
        <p:txBody>
          <a:bodyPr>
            <a:noAutofit/>
          </a:bodyPr>
          <a:lstStyle/>
          <a:p>
            <a:r>
              <a:rPr lang="en-US" sz="6000" b="1" baseline="30000" dirty="0">
                <a:latin typeface="Trebuchet MS" panose="020B0603020202020204" pitchFamily="34" charset="0"/>
              </a:rPr>
              <a:t>20</a:t>
            </a:r>
            <a:r>
              <a:rPr lang="en-US" sz="6000" dirty="0">
                <a:latin typeface="Trebuchet MS" panose="020B0603020202020204" pitchFamily="34" charset="0"/>
              </a:rPr>
              <a:t> teaching them to observe all that I commanded you; and lo, I am with you always, even to the end of the age."</a:t>
            </a:r>
          </a:p>
        </p:txBody>
      </p:sp>
    </p:spTree>
    <p:extLst>
      <p:ext uri="{BB962C8B-B14F-4D97-AF65-F5344CB8AC3E}">
        <p14:creationId xmlns:p14="http://schemas.microsoft.com/office/powerpoint/2010/main" val="3637778573"/>
      </p:ext>
    </p:extLst>
  </p:cSld>
  <p:clrMapOvr>
    <a:overrideClrMapping bg1="lt1" tx1="dk1" bg2="lt2" tx2="dk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p:cNvGrpSpPr/>
        <p:nvPr/>
      </p:nvGrpSpPr>
      <p:grpSpPr>
        <a:xfrm>
          <a:off x="0" y="0"/>
          <a:ext cx="0" cy="0"/>
          <a:chOff x="0" y="0"/>
          <a:chExt cx="0" cy="0"/>
        </a:xfrm>
      </p:grpSpPr>
      <p:sp>
        <p:nvSpPr>
          <p:cNvPr id="52225" name="Rectangle 2"/>
          <p:cNvSpPr>
            <a:spLocks noGrp="1"/>
          </p:cNvSpPr>
          <p:nvPr>
            <p:ph type="title"/>
          </p:nvPr>
        </p:nvSpPr>
        <p:spPr bwMode="auto">
          <a:xfrm>
            <a:off x="0" y="152400"/>
            <a:ext cx="12191999" cy="1143000"/>
          </a:xfrm>
          <a:noFill/>
        </p:spPr>
        <p:txBody>
          <a:bodyPr vert="horz" wrap="square" lIns="91440" tIns="45720" rIns="91440" bIns="45720" numCol="1" rtlCol="0" anchor="t" anchorCtr="0" compatLnSpc="1">
            <a:prstTxWarp prst="textNoShape">
              <a:avLst/>
            </a:prstTxWarp>
            <a:noAutofit/>
          </a:bodyPr>
          <a:lstStyle/>
          <a:p>
            <a:pPr marL="0" indent="0" algn="l">
              <a:buNone/>
            </a:pPr>
            <a:r>
              <a:rPr lang="en-US" sz="8800" i="1" dirty="0">
                <a:solidFill>
                  <a:srgbClr val="C00000"/>
                </a:solidFill>
                <a:effectLst>
                  <a:outerShdw blurRad="38100" dist="38100" dir="2700000" algn="tl">
                    <a:srgbClr val="000000">
                      <a:alpha val="43137"/>
                    </a:srgbClr>
                  </a:outerShdw>
                </a:effectLst>
              </a:rPr>
              <a:t>Hear: Romans 10:17</a:t>
            </a:r>
          </a:p>
        </p:txBody>
      </p:sp>
      <p:sp>
        <p:nvSpPr>
          <p:cNvPr id="52226" name="Rectangle 3"/>
          <p:cNvSpPr>
            <a:spLocks noGrp="1"/>
          </p:cNvSpPr>
          <p:nvPr>
            <p:ph sz="quarter" idx="13"/>
          </p:nvPr>
        </p:nvSpPr>
        <p:spPr>
          <a:xfrm>
            <a:off x="-1" y="1295400"/>
            <a:ext cx="12191999" cy="5562600"/>
          </a:xfrm>
        </p:spPr>
        <p:txBody>
          <a:bodyPr>
            <a:normAutofit/>
          </a:bodyPr>
          <a:lstStyle/>
          <a:p>
            <a:pPr marL="0" indent="0">
              <a:buNone/>
            </a:pPr>
            <a:r>
              <a:rPr lang="en-US" sz="9600" i="1" dirty="0">
                <a:effectLst>
                  <a:outerShdw blurRad="38100" dist="38100" dir="2700000" algn="tl">
                    <a:srgbClr val="000000">
                      <a:alpha val="43137"/>
                    </a:srgbClr>
                  </a:outerShdw>
                </a:effectLst>
              </a:rPr>
              <a:t>So then faith cometh by hearing, and hearing by the word of God.</a:t>
            </a:r>
          </a:p>
        </p:txBody>
      </p:sp>
      <p:pic>
        <p:nvPicPr>
          <p:cNvPr id="52227" name="Picture 4" descr="MP900443601[1]"/>
          <p:cNvPicPr>
            <a:picLocks noChangeAspect="1" noChangeArrowheads="1"/>
          </p:cNvPicPr>
          <p:nvPr/>
        </p:nvPicPr>
        <p:blipFill>
          <a:blip r:embed="rId4"/>
          <a:srcRect/>
          <a:stretch>
            <a:fillRect/>
          </a:stretch>
        </p:blipFill>
        <p:spPr bwMode="auto">
          <a:xfrm>
            <a:off x="10028585" y="5405718"/>
            <a:ext cx="2176862" cy="1447800"/>
          </a:xfrm>
          <a:prstGeom prst="rect">
            <a:avLst/>
          </a:prstGeom>
          <a:no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extLst>
      <p:ext uri="{BB962C8B-B14F-4D97-AF65-F5344CB8AC3E}">
        <p14:creationId xmlns:p14="http://schemas.microsoft.com/office/powerpoint/2010/main" val="3326393578"/>
      </p:ext>
    </p:extLst>
  </p:cSld>
  <p:clrMapOvr>
    <a:overrideClrMapping bg1="lt1" tx1="dk1" bg2="lt2" tx2="dk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p:cNvGrpSpPr/>
        <p:nvPr/>
      </p:nvGrpSpPr>
      <p:grpSpPr>
        <a:xfrm>
          <a:off x="0" y="0"/>
          <a:ext cx="0" cy="0"/>
          <a:chOff x="0" y="0"/>
          <a:chExt cx="0" cy="0"/>
        </a:xfrm>
      </p:grpSpPr>
      <p:sp>
        <p:nvSpPr>
          <p:cNvPr id="53249" name="Rectangle 2"/>
          <p:cNvSpPr>
            <a:spLocks noGrp="1"/>
          </p:cNvSpPr>
          <p:nvPr>
            <p:ph type="title"/>
          </p:nvPr>
        </p:nvSpPr>
        <p:spPr bwMode="auto">
          <a:xfrm>
            <a:off x="0" y="0"/>
            <a:ext cx="12192000" cy="1140546"/>
          </a:xfrm>
          <a:noFill/>
        </p:spPr>
        <p:txBody>
          <a:bodyPr vert="horz" wrap="square" lIns="91440" tIns="45720" rIns="91440" bIns="45720" numCol="1" rtlCol="0" anchor="t" anchorCtr="0" compatLnSpc="1">
            <a:prstTxWarp prst="textNoShape">
              <a:avLst/>
            </a:prstTxWarp>
            <a:noAutofit/>
          </a:bodyPr>
          <a:lstStyle/>
          <a:p>
            <a:pPr marL="0" indent="0" algn="l">
              <a:buNone/>
            </a:pPr>
            <a:r>
              <a:rPr lang="en-US" sz="7000" i="1" dirty="0">
                <a:solidFill>
                  <a:srgbClr val="C00000"/>
                </a:solidFill>
                <a:effectLst>
                  <a:outerShdw blurRad="38100" dist="38100" dir="2700000" algn="tl">
                    <a:srgbClr val="000000">
                      <a:alpha val="43137"/>
                    </a:srgbClr>
                  </a:outerShdw>
                </a:effectLst>
              </a:rPr>
              <a:t>Believe: Hebrews 11:6</a:t>
            </a:r>
          </a:p>
        </p:txBody>
      </p:sp>
      <p:sp>
        <p:nvSpPr>
          <p:cNvPr id="53250" name="Rectangle 3"/>
          <p:cNvSpPr>
            <a:spLocks noGrp="1"/>
          </p:cNvSpPr>
          <p:nvPr>
            <p:ph sz="quarter" idx="13"/>
          </p:nvPr>
        </p:nvSpPr>
        <p:spPr>
          <a:xfrm>
            <a:off x="0" y="1828800"/>
            <a:ext cx="12192000" cy="5029200"/>
          </a:xfrm>
        </p:spPr>
        <p:txBody>
          <a:bodyPr>
            <a:noAutofit/>
          </a:bodyPr>
          <a:lstStyle/>
          <a:p>
            <a:pPr marL="0" indent="0">
              <a:lnSpc>
                <a:spcPct val="90000"/>
              </a:lnSpc>
              <a:buNone/>
            </a:pPr>
            <a:r>
              <a:rPr lang="en-US" sz="7000" i="1" dirty="0">
                <a:effectLst>
                  <a:outerShdw blurRad="38100" dist="38100" dir="2700000" algn="tl">
                    <a:srgbClr val="000000">
                      <a:alpha val="43137"/>
                    </a:srgbClr>
                  </a:outerShdw>
                </a:effectLst>
              </a:rPr>
              <a:t>But without faith it is impossible to please him: for he that cometh to God must believe that he is, and that he is a rewarder of them that diligently seek him.</a:t>
            </a:r>
          </a:p>
        </p:txBody>
      </p:sp>
      <p:pic>
        <p:nvPicPr>
          <p:cNvPr id="53251" name="Picture 4" descr="MP900443601[1]"/>
          <p:cNvPicPr>
            <a:picLocks noChangeAspect="1" noChangeArrowheads="1"/>
          </p:cNvPicPr>
          <p:nvPr/>
        </p:nvPicPr>
        <p:blipFill>
          <a:blip r:embed="rId4"/>
          <a:srcRect/>
          <a:stretch>
            <a:fillRect/>
          </a:stretch>
        </p:blipFill>
        <p:spPr bwMode="auto">
          <a:xfrm>
            <a:off x="9806823" y="13854"/>
            <a:ext cx="2385178" cy="1586346"/>
          </a:xfrm>
          <a:prstGeom prst="rect">
            <a:avLst/>
          </a:prstGeom>
          <a:noFill/>
          <a:ln w="9525">
            <a:noFill/>
            <a:miter lim="800000"/>
            <a:headEnd/>
            <a:tailEnd/>
          </a:ln>
        </p:spPr>
      </p:pic>
    </p:spTree>
    <p:extLst>
      <p:ext uri="{BB962C8B-B14F-4D97-AF65-F5344CB8AC3E}">
        <p14:creationId xmlns:p14="http://schemas.microsoft.com/office/powerpoint/2010/main" val="2996834355"/>
      </p:ext>
    </p:extLst>
  </p:cSld>
  <p:clrMapOvr>
    <a:overrideClrMapping bg1="lt1" tx1="dk1" bg2="lt2" tx2="dk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p:cNvGrpSpPr/>
        <p:nvPr/>
      </p:nvGrpSpPr>
      <p:grpSpPr>
        <a:xfrm>
          <a:off x="0" y="0"/>
          <a:ext cx="0" cy="0"/>
          <a:chOff x="0" y="0"/>
          <a:chExt cx="0" cy="0"/>
        </a:xfrm>
      </p:grpSpPr>
      <p:sp>
        <p:nvSpPr>
          <p:cNvPr id="54273" name="Rectangle 2"/>
          <p:cNvSpPr>
            <a:spLocks noGrp="1"/>
          </p:cNvSpPr>
          <p:nvPr>
            <p:ph type="title"/>
          </p:nvPr>
        </p:nvSpPr>
        <p:spPr bwMode="auto">
          <a:xfrm>
            <a:off x="0" y="6927"/>
            <a:ext cx="12192000" cy="983673"/>
          </a:xfrm>
          <a:noFill/>
        </p:spPr>
        <p:txBody>
          <a:bodyPr vert="horz" wrap="square" lIns="91440" tIns="45720" rIns="91440" bIns="45720" numCol="1" rtlCol="0" anchor="t" anchorCtr="0" compatLnSpc="1">
            <a:prstTxWarp prst="textNoShape">
              <a:avLst/>
            </a:prstTxWarp>
            <a:noAutofit/>
          </a:bodyPr>
          <a:lstStyle/>
          <a:p>
            <a:pPr marL="0" indent="0" algn="l">
              <a:buNone/>
            </a:pPr>
            <a:r>
              <a:rPr lang="en-US" sz="8800" i="1" dirty="0">
                <a:solidFill>
                  <a:srgbClr val="C00000"/>
                </a:solidFill>
                <a:effectLst>
                  <a:outerShdw blurRad="38100" dist="38100" dir="2700000" algn="tl">
                    <a:srgbClr val="000000">
                      <a:alpha val="43137"/>
                    </a:srgbClr>
                  </a:outerShdw>
                </a:effectLst>
              </a:rPr>
              <a:t>Repent: Luke 13:3</a:t>
            </a:r>
          </a:p>
        </p:txBody>
      </p:sp>
      <p:sp>
        <p:nvSpPr>
          <p:cNvPr id="54274" name="Rectangle 3"/>
          <p:cNvSpPr>
            <a:spLocks noGrp="1"/>
          </p:cNvSpPr>
          <p:nvPr>
            <p:ph sz="quarter" idx="13"/>
          </p:nvPr>
        </p:nvSpPr>
        <p:spPr>
          <a:xfrm>
            <a:off x="0" y="1447800"/>
            <a:ext cx="12268200" cy="5403272"/>
          </a:xfrm>
        </p:spPr>
        <p:txBody>
          <a:bodyPr>
            <a:normAutofit/>
          </a:bodyPr>
          <a:lstStyle/>
          <a:p>
            <a:pPr marL="0" indent="0">
              <a:buNone/>
            </a:pPr>
            <a:r>
              <a:rPr lang="en-US" sz="9600" i="1" dirty="0">
                <a:effectLst>
                  <a:outerShdw blurRad="38100" dist="38100" dir="2700000" algn="tl">
                    <a:srgbClr val="000000">
                      <a:alpha val="43137"/>
                    </a:srgbClr>
                  </a:outerShdw>
                </a:effectLst>
              </a:rPr>
              <a:t>I tell you, Nay: but, except ye repent, ye shall all likewise perish.</a:t>
            </a:r>
            <a:r>
              <a:rPr lang="en-US" sz="9600" i="1" dirty="0">
                <a:solidFill>
                  <a:srgbClr val="3333CC"/>
                </a:solidFill>
                <a:effectLst>
                  <a:outerShdw blurRad="38100" dist="38100" dir="2700000" algn="tl">
                    <a:srgbClr val="000000">
                      <a:alpha val="43137"/>
                    </a:srgbClr>
                  </a:outerShdw>
                </a:effectLst>
              </a:rPr>
              <a:t> </a:t>
            </a:r>
          </a:p>
        </p:txBody>
      </p:sp>
      <p:pic>
        <p:nvPicPr>
          <p:cNvPr id="54275" name="Picture 4" descr="MP900443601[1]"/>
          <p:cNvPicPr>
            <a:picLocks noChangeAspect="1" noChangeArrowheads="1"/>
          </p:cNvPicPr>
          <p:nvPr/>
        </p:nvPicPr>
        <p:blipFill>
          <a:blip r:embed="rId4"/>
          <a:srcRect/>
          <a:stretch>
            <a:fillRect/>
          </a:stretch>
        </p:blipFill>
        <p:spPr bwMode="auto">
          <a:xfrm>
            <a:off x="9671421" y="5181601"/>
            <a:ext cx="2520580" cy="1676400"/>
          </a:xfrm>
          <a:prstGeom prst="rect">
            <a:avLst/>
          </a:prstGeom>
          <a:noFill/>
          <a:ln w="9525">
            <a:noFill/>
            <a:miter lim="800000"/>
            <a:headEnd/>
            <a:tailEnd/>
          </a:ln>
        </p:spPr>
      </p:pic>
    </p:spTree>
    <p:extLst>
      <p:ext uri="{BB962C8B-B14F-4D97-AF65-F5344CB8AC3E}">
        <p14:creationId xmlns:p14="http://schemas.microsoft.com/office/powerpoint/2010/main" val="1544492235"/>
      </p:ext>
    </p:extLst>
  </p:cSld>
  <p:clrMapOvr>
    <a:overrideClrMapping bg1="lt1" tx1="dk1" bg2="lt2" tx2="dk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p:cNvGrpSpPr/>
        <p:nvPr/>
      </p:nvGrpSpPr>
      <p:grpSpPr>
        <a:xfrm>
          <a:off x="0" y="0"/>
          <a:ext cx="0" cy="0"/>
          <a:chOff x="0" y="0"/>
          <a:chExt cx="0" cy="0"/>
        </a:xfrm>
      </p:grpSpPr>
      <p:sp>
        <p:nvSpPr>
          <p:cNvPr id="55297" name="Rectangle 2"/>
          <p:cNvSpPr>
            <a:spLocks noGrp="1"/>
          </p:cNvSpPr>
          <p:nvPr>
            <p:ph type="title"/>
          </p:nvPr>
        </p:nvSpPr>
        <p:spPr bwMode="auto">
          <a:xfrm>
            <a:off x="0" y="0"/>
            <a:ext cx="12192000" cy="990600"/>
          </a:xfrm>
          <a:noFill/>
        </p:spPr>
        <p:txBody>
          <a:bodyPr vert="horz" wrap="square" lIns="91440" tIns="45720" rIns="91440" bIns="45720" numCol="1" rtlCol="0" anchor="t" anchorCtr="0" compatLnSpc="1">
            <a:prstTxWarp prst="textNoShape">
              <a:avLst/>
            </a:prstTxWarp>
            <a:normAutofit/>
          </a:bodyPr>
          <a:lstStyle/>
          <a:p>
            <a:pPr marL="0" indent="0" algn="l">
              <a:buNone/>
            </a:pPr>
            <a:r>
              <a:rPr lang="en-US" sz="6600" i="1" dirty="0">
                <a:solidFill>
                  <a:srgbClr val="C00000"/>
                </a:solidFill>
                <a:effectLst>
                  <a:outerShdw blurRad="38100" dist="38100" dir="2700000" algn="tl">
                    <a:srgbClr val="000000">
                      <a:alpha val="43137"/>
                    </a:srgbClr>
                  </a:outerShdw>
                </a:effectLst>
              </a:rPr>
              <a:t>Confess: Matthew 10:32-33</a:t>
            </a:r>
          </a:p>
        </p:txBody>
      </p:sp>
      <p:sp>
        <p:nvSpPr>
          <p:cNvPr id="55298" name="Rectangle 3"/>
          <p:cNvSpPr>
            <a:spLocks noGrp="1"/>
          </p:cNvSpPr>
          <p:nvPr>
            <p:ph sz="quarter" idx="13"/>
          </p:nvPr>
        </p:nvSpPr>
        <p:spPr>
          <a:xfrm>
            <a:off x="0" y="1600200"/>
            <a:ext cx="12192000" cy="5257800"/>
          </a:xfrm>
        </p:spPr>
        <p:txBody>
          <a:bodyPr>
            <a:noAutofit/>
          </a:bodyPr>
          <a:lstStyle/>
          <a:p>
            <a:pPr marL="0" indent="0">
              <a:buNone/>
            </a:pPr>
            <a:r>
              <a:rPr lang="en-US" sz="5500" b="1" i="1" dirty="0">
                <a:hlinkClick r:id="rId4"/>
              </a:rPr>
              <a:t>32</a:t>
            </a:r>
            <a:r>
              <a:rPr lang="en-US" sz="5500" b="1" i="1" dirty="0"/>
              <a:t> </a:t>
            </a:r>
            <a:r>
              <a:rPr lang="en-US" sz="5500" i="1" dirty="0">
                <a:effectLst>
                  <a:outerShdw blurRad="38100" dist="38100" dir="2700000" algn="tl">
                    <a:srgbClr val="000000">
                      <a:alpha val="43137"/>
                    </a:srgbClr>
                  </a:outerShdw>
                </a:effectLst>
              </a:rPr>
              <a:t>Whosoever therefore shall confess me before men, him will I confess also before my Father which is in heaven.</a:t>
            </a:r>
            <a:r>
              <a:rPr lang="en-US" sz="5500" b="1" i="1" dirty="0">
                <a:effectLst>
                  <a:outerShdw blurRad="38100" dist="38100" dir="2700000" algn="tl">
                    <a:srgbClr val="000000">
                      <a:alpha val="43137"/>
                    </a:srgbClr>
                  </a:outerShdw>
                </a:effectLst>
              </a:rPr>
              <a:t> </a:t>
            </a:r>
          </a:p>
          <a:p>
            <a:pPr marL="0" indent="0">
              <a:buNone/>
            </a:pPr>
            <a:r>
              <a:rPr lang="en-US" sz="5500" b="1" i="1" dirty="0">
                <a:hlinkClick r:id="rId5"/>
              </a:rPr>
              <a:t>33</a:t>
            </a:r>
            <a:r>
              <a:rPr lang="en-US" sz="5500" b="1" i="1" dirty="0"/>
              <a:t> </a:t>
            </a:r>
            <a:r>
              <a:rPr lang="en-US" sz="5500" i="1" dirty="0">
                <a:effectLst>
                  <a:outerShdw blurRad="38100" dist="38100" dir="2700000" algn="tl">
                    <a:srgbClr val="000000">
                      <a:alpha val="43137"/>
                    </a:srgbClr>
                  </a:outerShdw>
                </a:effectLst>
              </a:rPr>
              <a:t>But whosoever shall deny me before men, him will I also deny before my Father which is in heaven. </a:t>
            </a:r>
          </a:p>
        </p:txBody>
      </p:sp>
      <p:pic>
        <p:nvPicPr>
          <p:cNvPr id="55299" name="Picture 4" descr="MP900443601[1]"/>
          <p:cNvPicPr>
            <a:picLocks noChangeAspect="1" noChangeArrowheads="1"/>
          </p:cNvPicPr>
          <p:nvPr/>
        </p:nvPicPr>
        <p:blipFill>
          <a:blip r:embed="rId6"/>
          <a:srcRect/>
          <a:stretch>
            <a:fillRect/>
          </a:stretch>
        </p:blipFill>
        <p:spPr bwMode="auto">
          <a:xfrm>
            <a:off x="10016522" y="-1"/>
            <a:ext cx="2175478" cy="1447801"/>
          </a:xfrm>
          <a:prstGeom prst="rect">
            <a:avLst/>
          </a:prstGeom>
          <a:noFill/>
          <a:ln w="9525">
            <a:noFill/>
            <a:miter lim="800000"/>
            <a:headEnd/>
            <a:tailEnd/>
          </a:ln>
        </p:spPr>
      </p:pic>
    </p:spTree>
    <p:extLst>
      <p:ext uri="{BB962C8B-B14F-4D97-AF65-F5344CB8AC3E}">
        <p14:creationId xmlns:p14="http://schemas.microsoft.com/office/powerpoint/2010/main" val="2421991286"/>
      </p:ext>
    </p:extLst>
  </p:cSld>
  <p:clrMapOvr>
    <a:overrideClrMapping bg1="lt1" tx1="dk1" bg2="lt2" tx2="dk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p:cNvGrpSpPr/>
        <p:nvPr/>
      </p:nvGrpSpPr>
      <p:grpSpPr>
        <a:xfrm>
          <a:off x="0" y="0"/>
          <a:ext cx="0" cy="0"/>
          <a:chOff x="0" y="0"/>
          <a:chExt cx="0" cy="0"/>
        </a:xfrm>
      </p:grpSpPr>
      <p:sp>
        <p:nvSpPr>
          <p:cNvPr id="56321" name="Rectangle 2"/>
          <p:cNvSpPr>
            <a:spLocks noGrp="1"/>
          </p:cNvSpPr>
          <p:nvPr>
            <p:ph type="title"/>
          </p:nvPr>
        </p:nvSpPr>
        <p:spPr bwMode="auto">
          <a:xfrm>
            <a:off x="1" y="0"/>
            <a:ext cx="12223028" cy="1371600"/>
          </a:xfrm>
          <a:noFill/>
        </p:spPr>
        <p:txBody>
          <a:bodyPr vert="horz" wrap="square" lIns="91440" tIns="45720" rIns="91440" bIns="45720" numCol="1" rtlCol="0" anchor="t" anchorCtr="0" compatLnSpc="1">
            <a:prstTxWarp prst="textNoShape">
              <a:avLst/>
            </a:prstTxWarp>
            <a:noAutofit/>
          </a:bodyPr>
          <a:lstStyle/>
          <a:p>
            <a:pPr marL="0" indent="0" algn="l">
              <a:buNone/>
            </a:pPr>
            <a:r>
              <a:rPr lang="en-US" sz="8800" i="1" dirty="0">
                <a:solidFill>
                  <a:srgbClr val="C00000"/>
                </a:solidFill>
                <a:effectLst>
                  <a:outerShdw blurRad="38100" dist="38100" dir="2700000" algn="tl">
                    <a:srgbClr val="000000">
                      <a:alpha val="43137"/>
                    </a:srgbClr>
                  </a:outerShdw>
                </a:effectLst>
              </a:rPr>
              <a:t>Baptize: Acts 22:16</a:t>
            </a:r>
          </a:p>
        </p:txBody>
      </p:sp>
      <p:sp>
        <p:nvSpPr>
          <p:cNvPr id="56322" name="Rectangle 3"/>
          <p:cNvSpPr>
            <a:spLocks noGrp="1"/>
          </p:cNvSpPr>
          <p:nvPr>
            <p:ph sz="quarter" idx="13"/>
          </p:nvPr>
        </p:nvSpPr>
        <p:spPr>
          <a:xfrm>
            <a:off x="-1" y="1524000"/>
            <a:ext cx="12191999" cy="5334000"/>
          </a:xfrm>
        </p:spPr>
        <p:txBody>
          <a:bodyPr>
            <a:normAutofit/>
          </a:bodyPr>
          <a:lstStyle/>
          <a:p>
            <a:pPr marL="0" indent="0">
              <a:buNone/>
            </a:pPr>
            <a:r>
              <a:rPr lang="en-US" sz="8000" i="1" dirty="0">
                <a:effectLst>
                  <a:outerShdw blurRad="38100" dist="38100" dir="2700000" algn="tl">
                    <a:srgbClr val="000000">
                      <a:alpha val="43137"/>
                    </a:srgbClr>
                  </a:outerShdw>
                </a:effectLst>
              </a:rPr>
              <a:t>And now why </a:t>
            </a:r>
            <a:r>
              <a:rPr lang="en-US" sz="8000" i="1" dirty="0" err="1">
                <a:effectLst>
                  <a:outerShdw blurRad="38100" dist="38100" dir="2700000" algn="tl">
                    <a:srgbClr val="000000">
                      <a:alpha val="43137"/>
                    </a:srgbClr>
                  </a:outerShdw>
                </a:effectLst>
              </a:rPr>
              <a:t>tarriest</a:t>
            </a:r>
            <a:r>
              <a:rPr lang="en-US" sz="8000" i="1" dirty="0">
                <a:effectLst>
                  <a:outerShdw blurRad="38100" dist="38100" dir="2700000" algn="tl">
                    <a:srgbClr val="000000">
                      <a:alpha val="43137"/>
                    </a:srgbClr>
                  </a:outerShdw>
                </a:effectLst>
              </a:rPr>
              <a:t> thou? arise, and be baptized, and wash away thy sins, calling on the name of the Lord.</a:t>
            </a:r>
          </a:p>
        </p:txBody>
      </p:sp>
      <p:pic>
        <p:nvPicPr>
          <p:cNvPr id="56323" name="Picture 4" descr="MP900443601[1]"/>
          <p:cNvPicPr>
            <a:picLocks noChangeAspect="1" noChangeArrowheads="1"/>
          </p:cNvPicPr>
          <p:nvPr/>
        </p:nvPicPr>
        <p:blipFill>
          <a:blip r:embed="rId4"/>
          <a:srcRect/>
          <a:stretch>
            <a:fillRect/>
          </a:stretch>
        </p:blipFill>
        <p:spPr bwMode="auto">
          <a:xfrm>
            <a:off x="9933421" y="-10413"/>
            <a:ext cx="2289608" cy="1524133"/>
          </a:xfrm>
          <a:prstGeom prst="rect">
            <a:avLst/>
          </a:prstGeom>
          <a:noFill/>
          <a:ln w="9525">
            <a:noFill/>
            <a:miter lim="800000"/>
            <a:headEnd/>
            <a:tailEnd/>
          </a:ln>
        </p:spPr>
      </p:pic>
      <p:pic>
        <p:nvPicPr>
          <p:cNvPr id="56324" name="Picture 2" descr="C:\Users\Fain\AppData\Local\Microsoft\Windows\Temporary Internet Files\Content.IE5\RW2PWPFG\MC900057792[1].wmf"/>
          <p:cNvPicPr>
            <a:picLocks noChangeAspect="1" noChangeArrowheads="1"/>
          </p:cNvPicPr>
          <p:nvPr/>
        </p:nvPicPr>
        <p:blipFill>
          <a:blip r:embed="rId5"/>
          <a:srcRect/>
          <a:stretch>
            <a:fillRect/>
          </a:stretch>
        </p:blipFill>
        <p:spPr bwMode="auto">
          <a:xfrm>
            <a:off x="9933421" y="4899025"/>
            <a:ext cx="2227262" cy="1936750"/>
          </a:xfrm>
          <a:prstGeom prst="rect">
            <a:avLst/>
          </a:prstGeom>
          <a:noFill/>
          <a:ln w="9525">
            <a:noFill/>
            <a:miter lim="800000"/>
            <a:headEnd/>
            <a:tailEnd/>
          </a:ln>
        </p:spPr>
      </p:pic>
    </p:spTree>
    <p:extLst>
      <p:ext uri="{BB962C8B-B14F-4D97-AF65-F5344CB8AC3E}">
        <p14:creationId xmlns:p14="http://schemas.microsoft.com/office/powerpoint/2010/main" val="1368784749"/>
      </p:ext>
    </p:extLst>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Sermon Template Rev 3 (2026).potx" id="{3F52B259-99EA-42C3-A649-2B9757542C72}" vid="{BA9D8C74-E060-4C76-84D2-3D38AED01AF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3.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4.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5.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6.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7.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8.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9.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10.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11.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12.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13.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14.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15.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16.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17.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18.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19.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0.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1.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2.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3.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4.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5.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6.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7.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8.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9.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30.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31.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32.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33.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docProps/app.xml><?xml version="1.0" encoding="utf-8"?>
<Properties xmlns="http://schemas.openxmlformats.org/officeDocument/2006/extended-properties" xmlns:vt="http://schemas.openxmlformats.org/officeDocument/2006/docPropsVTypes">
  <Template>Sermon Template Rev 3 (2026)</Template>
  <TotalTime>72</TotalTime>
  <Words>1467</Words>
  <Application>Microsoft Office PowerPoint</Application>
  <PresentationFormat>Widescreen</PresentationFormat>
  <Paragraphs>71</Paragraphs>
  <Slides>33</Slides>
  <Notes>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33</vt:i4>
      </vt:variant>
    </vt:vector>
  </HeadingPairs>
  <TitlesOfParts>
    <vt:vector size="42" baseType="lpstr">
      <vt:lpstr>Aptos</vt:lpstr>
      <vt:lpstr>Arial</vt:lpstr>
      <vt:lpstr>Calibri</vt:lpstr>
      <vt:lpstr>Calibri Light</vt:lpstr>
      <vt:lpstr>Constantia</vt:lpstr>
      <vt:lpstr>Franklin Gothic Medium</vt:lpstr>
      <vt:lpstr>Helvetica Neue</vt:lpstr>
      <vt:lpstr>Trebuchet MS</vt:lpstr>
      <vt:lpstr>Metropolitan</vt:lpstr>
      <vt:lpstr>Realigning Congregational Priorities Around God’s Mission </vt:lpstr>
      <vt:lpstr>Haggai 1:2-9 (NASB)</vt:lpstr>
      <vt:lpstr>Haggai 1:2-9 (NASB)</vt:lpstr>
      <vt:lpstr>Haggai 1:2-9 (NASB)</vt:lpstr>
      <vt:lpstr>Haggai 1:2-9 (NASB)</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Today Church Leaders Must Realign Church Priorities Around Gods Written Will for the Church</vt:lpstr>
      <vt:lpstr>PowerPoint Presentation</vt:lpstr>
      <vt:lpstr>PowerPoint Presentation</vt:lpstr>
      <vt:lpstr>What are God’s priorities for the work of the church at this point?</vt:lpstr>
      <vt:lpstr>Ephesians 4:12-16 (NASB)</vt:lpstr>
      <vt:lpstr>Ephesians 4:12-16 (NASB)</vt:lpstr>
      <vt:lpstr>Ephesians 4:12-16 (NASB)</vt:lpstr>
      <vt:lpstr>Ephesians 4:12-16 (NASB)</vt:lpstr>
      <vt:lpstr>PowerPoint Presentation</vt:lpstr>
      <vt:lpstr>PowerPoint Presentation</vt:lpstr>
      <vt:lpstr>PowerPoint Presentation</vt:lpstr>
      <vt:lpstr>Matthew 28:18-20 (NASB)</vt:lpstr>
      <vt:lpstr>Matthew 28:18-20 (NASB)</vt:lpstr>
      <vt:lpstr>Hear: Romans 10:17</vt:lpstr>
      <vt:lpstr>Believe: Hebrews 11:6</vt:lpstr>
      <vt:lpstr>Repent: Luke 13:3</vt:lpstr>
      <vt:lpstr>Confess: Matthew 10:32-33</vt:lpstr>
      <vt:lpstr>Baptize: Acts 22:16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Stuart Fain</dc:creator>
  <cp:lastModifiedBy>Stuart Fain</cp:lastModifiedBy>
  <cp:revision>1</cp:revision>
  <dcterms:created xsi:type="dcterms:W3CDTF">2026-10-11T11:34:52Z</dcterms:created>
  <dcterms:modified xsi:type="dcterms:W3CDTF">2026-10-11T12:47:02Z</dcterms:modified>
</cp:coreProperties>
</file>